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61" r:id="rId5"/>
    <p:sldId id="262" r:id="rId6"/>
    <p:sldId id="361" r:id="rId7"/>
    <p:sldId id="263" r:id="rId8"/>
    <p:sldId id="426" r:id="rId9"/>
    <p:sldId id="427" r:id="rId10"/>
    <p:sldId id="409" r:id="rId11"/>
    <p:sldId id="410" r:id="rId12"/>
    <p:sldId id="390" r:id="rId13"/>
    <p:sldId id="391" r:id="rId14"/>
    <p:sldId id="424" r:id="rId15"/>
    <p:sldId id="268" r:id="rId16"/>
    <p:sldId id="312" r:id="rId17"/>
    <p:sldId id="313" r:id="rId18"/>
    <p:sldId id="314" r:id="rId19"/>
    <p:sldId id="315" r:id="rId20"/>
    <p:sldId id="277" r:id="rId21"/>
    <p:sldId id="278" r:id="rId22"/>
    <p:sldId id="279" r:id="rId23"/>
    <p:sldId id="406" r:id="rId24"/>
    <p:sldId id="407" r:id="rId25"/>
    <p:sldId id="408" r:id="rId26"/>
    <p:sldId id="362" r:id="rId27"/>
    <p:sldId id="320" r:id="rId28"/>
    <p:sldId id="331" r:id="rId29"/>
    <p:sldId id="326" r:id="rId30"/>
    <p:sldId id="323" r:id="rId31"/>
    <p:sldId id="327" r:id="rId32"/>
    <p:sldId id="321" r:id="rId33"/>
    <p:sldId id="325" r:id="rId34"/>
    <p:sldId id="319" r:id="rId35"/>
    <p:sldId id="324" r:id="rId36"/>
    <p:sldId id="428" r:id="rId37"/>
    <p:sldId id="430" r:id="rId38"/>
    <p:sldId id="431" r:id="rId39"/>
    <p:sldId id="432" r:id="rId40"/>
    <p:sldId id="433" r:id="rId41"/>
    <p:sldId id="434" r:id="rId42"/>
    <p:sldId id="354" r:id="rId43"/>
    <p:sldId id="306" r:id="rId44"/>
    <p:sldId id="318" r:id="rId45"/>
    <p:sldId id="347" r:id="rId46"/>
    <p:sldId id="333" r:id="rId47"/>
    <p:sldId id="281" r:id="rId48"/>
    <p:sldId id="328" r:id="rId49"/>
    <p:sldId id="358" r:id="rId50"/>
    <p:sldId id="284" r:id="rId51"/>
    <p:sldId id="329" r:id="rId52"/>
    <p:sldId id="330" r:id="rId53"/>
    <p:sldId id="285" r:id="rId54"/>
    <p:sldId id="336" r:id="rId55"/>
    <p:sldId id="322" r:id="rId56"/>
    <p:sldId id="332" r:id="rId57"/>
    <p:sldId id="337" r:id="rId58"/>
    <p:sldId id="286" r:id="rId59"/>
    <p:sldId id="338" r:id="rId60"/>
    <p:sldId id="339" r:id="rId61"/>
    <p:sldId id="340" r:id="rId62"/>
    <p:sldId id="341" r:id="rId63"/>
    <p:sldId id="359" r:id="rId64"/>
    <p:sldId id="360" r:id="rId65"/>
    <p:sldId id="260" r:id="rId66"/>
    <p:sldId id="259" r:id="rId67"/>
    <p:sldId id="342" r:id="rId68"/>
    <p:sldId id="343" r:id="rId69"/>
    <p:sldId id="344" r:id="rId70"/>
    <p:sldId id="348" r:id="rId71"/>
    <p:sldId id="349" r:id="rId72"/>
    <p:sldId id="377" r:id="rId73"/>
    <p:sldId id="365" r:id="rId74"/>
    <p:sldId id="366" r:id="rId75"/>
    <p:sldId id="367" r:id="rId76"/>
    <p:sldId id="345" r:id="rId77"/>
    <p:sldId id="346" r:id="rId78"/>
    <p:sldId id="368" r:id="rId79"/>
    <p:sldId id="369" r:id="rId80"/>
    <p:sldId id="370" r:id="rId81"/>
    <p:sldId id="371" r:id="rId82"/>
    <p:sldId id="372" r:id="rId83"/>
    <p:sldId id="373" r:id="rId84"/>
    <p:sldId id="374" r:id="rId85"/>
    <p:sldId id="375" r:id="rId86"/>
    <p:sldId id="376" r:id="rId87"/>
    <p:sldId id="425" r:id="rId88"/>
    <p:sldId id="363" r:id="rId89"/>
    <p:sldId id="364" r:id="rId90"/>
    <p:sldId id="276" r:id="rId91"/>
    <p:sldId id="302" r:id="rId92"/>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52C53F"/>
    <a:srgbClr val="3DC7B7"/>
    <a:srgbClr val="40C8B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2" autoAdjust="0"/>
    <p:restoredTop sz="94660"/>
  </p:normalViewPr>
  <p:slideViewPr>
    <p:cSldViewPr snapToGrid="0">
      <p:cViewPr varScale="1">
        <p:scale>
          <a:sx n="73" d="100"/>
          <a:sy n="73" d="100"/>
        </p:scale>
        <p:origin x="-498"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1DBFF1-4B7A-4DDB-AAB3-167AEC191A9D}" type="datetimeFigureOut">
              <a:rPr lang="en-IN" smtClean="0"/>
              <a:pPr/>
              <a:t>08-01-2025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824ACC9-2D37-420A-8C2C-B2DE8AA43397}" type="slidenum">
              <a:rPr lang="en-IN" smtClean="0"/>
              <a:pPr/>
              <a:t>‹#›</a:t>
            </a:fld>
            <a:endParaRPr lang="en-IN"/>
          </a:p>
        </p:txBody>
      </p:sp>
    </p:spTree>
    <p:extLst>
      <p:ext uri="{BB962C8B-B14F-4D97-AF65-F5344CB8AC3E}">
        <p14:creationId xmlns:p14="http://schemas.microsoft.com/office/powerpoint/2010/main" xmlns="" val="10511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1DBFF1-4B7A-4DDB-AAB3-167AEC191A9D}" type="datetimeFigureOut">
              <a:rPr lang="en-IN" smtClean="0"/>
              <a:pPr/>
              <a:t>08-01-2025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824ACC9-2D37-420A-8C2C-B2DE8AA43397}" type="slidenum">
              <a:rPr lang="en-IN" smtClean="0"/>
              <a:pPr/>
              <a:t>‹#›</a:t>
            </a:fld>
            <a:endParaRPr lang="en-IN"/>
          </a:p>
        </p:txBody>
      </p:sp>
    </p:spTree>
    <p:extLst>
      <p:ext uri="{BB962C8B-B14F-4D97-AF65-F5344CB8AC3E}">
        <p14:creationId xmlns:p14="http://schemas.microsoft.com/office/powerpoint/2010/main" xmlns="" val="228955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1DBFF1-4B7A-4DDB-AAB3-167AEC191A9D}" type="datetimeFigureOut">
              <a:rPr lang="en-IN" smtClean="0"/>
              <a:pPr/>
              <a:t>08-01-2025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824ACC9-2D37-420A-8C2C-B2DE8AA43397}" type="slidenum">
              <a:rPr lang="en-IN" smtClean="0"/>
              <a:pPr/>
              <a:t>‹#›</a:t>
            </a:fld>
            <a:endParaRPr lang="en-IN"/>
          </a:p>
        </p:txBody>
      </p:sp>
    </p:spTree>
    <p:extLst>
      <p:ext uri="{BB962C8B-B14F-4D97-AF65-F5344CB8AC3E}">
        <p14:creationId xmlns:p14="http://schemas.microsoft.com/office/powerpoint/2010/main" xmlns="" val="3089366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1DBFF1-4B7A-4DDB-AAB3-167AEC191A9D}" type="datetimeFigureOut">
              <a:rPr lang="en-IN" smtClean="0"/>
              <a:pPr/>
              <a:t>08-01-2025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824ACC9-2D37-420A-8C2C-B2DE8AA43397}" type="slidenum">
              <a:rPr lang="en-IN" smtClean="0"/>
              <a:pPr/>
              <a:t>‹#›</a:t>
            </a:fld>
            <a:endParaRPr lang="en-IN"/>
          </a:p>
        </p:txBody>
      </p:sp>
    </p:spTree>
    <p:extLst>
      <p:ext uri="{BB962C8B-B14F-4D97-AF65-F5344CB8AC3E}">
        <p14:creationId xmlns:p14="http://schemas.microsoft.com/office/powerpoint/2010/main" xmlns="" val="31615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1DBFF1-4B7A-4DDB-AAB3-167AEC191A9D}" type="datetimeFigureOut">
              <a:rPr lang="en-IN" smtClean="0"/>
              <a:pPr/>
              <a:t>08-01-2025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824ACC9-2D37-420A-8C2C-B2DE8AA43397}" type="slidenum">
              <a:rPr lang="en-IN" smtClean="0"/>
              <a:pPr/>
              <a:t>‹#›</a:t>
            </a:fld>
            <a:endParaRPr lang="en-IN"/>
          </a:p>
        </p:txBody>
      </p:sp>
    </p:spTree>
    <p:extLst>
      <p:ext uri="{BB962C8B-B14F-4D97-AF65-F5344CB8AC3E}">
        <p14:creationId xmlns:p14="http://schemas.microsoft.com/office/powerpoint/2010/main" xmlns="" val="4213760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1DBFF1-4B7A-4DDB-AAB3-167AEC191A9D}" type="datetimeFigureOut">
              <a:rPr lang="en-IN" smtClean="0"/>
              <a:pPr/>
              <a:t>08-01-2025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824ACC9-2D37-420A-8C2C-B2DE8AA43397}" type="slidenum">
              <a:rPr lang="en-IN" smtClean="0"/>
              <a:pPr/>
              <a:t>‹#›</a:t>
            </a:fld>
            <a:endParaRPr lang="en-IN"/>
          </a:p>
        </p:txBody>
      </p:sp>
    </p:spTree>
    <p:extLst>
      <p:ext uri="{BB962C8B-B14F-4D97-AF65-F5344CB8AC3E}">
        <p14:creationId xmlns:p14="http://schemas.microsoft.com/office/powerpoint/2010/main" xmlns="" val="3720634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1DBFF1-4B7A-4DDB-AAB3-167AEC191A9D}" type="datetimeFigureOut">
              <a:rPr lang="en-IN" smtClean="0"/>
              <a:pPr/>
              <a:t>08-01-2025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824ACC9-2D37-420A-8C2C-B2DE8AA43397}" type="slidenum">
              <a:rPr lang="en-IN" smtClean="0"/>
              <a:pPr/>
              <a:t>‹#›</a:t>
            </a:fld>
            <a:endParaRPr lang="en-IN"/>
          </a:p>
        </p:txBody>
      </p:sp>
    </p:spTree>
    <p:extLst>
      <p:ext uri="{BB962C8B-B14F-4D97-AF65-F5344CB8AC3E}">
        <p14:creationId xmlns:p14="http://schemas.microsoft.com/office/powerpoint/2010/main" xmlns="" val="1236258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1DBFF1-4B7A-4DDB-AAB3-167AEC191A9D}" type="datetimeFigureOut">
              <a:rPr lang="en-IN" smtClean="0"/>
              <a:pPr/>
              <a:t>08-01-2025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824ACC9-2D37-420A-8C2C-B2DE8AA43397}" type="slidenum">
              <a:rPr lang="en-IN" smtClean="0"/>
              <a:pPr/>
              <a:t>‹#›</a:t>
            </a:fld>
            <a:endParaRPr lang="en-IN"/>
          </a:p>
        </p:txBody>
      </p:sp>
    </p:spTree>
    <p:extLst>
      <p:ext uri="{BB962C8B-B14F-4D97-AF65-F5344CB8AC3E}">
        <p14:creationId xmlns:p14="http://schemas.microsoft.com/office/powerpoint/2010/main" xmlns="" val="3363063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1DBFF1-4B7A-4DDB-AAB3-167AEC191A9D}" type="datetimeFigureOut">
              <a:rPr lang="en-IN" smtClean="0"/>
              <a:pPr/>
              <a:t>08-01-2025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824ACC9-2D37-420A-8C2C-B2DE8AA43397}" type="slidenum">
              <a:rPr lang="en-IN" smtClean="0"/>
              <a:pPr/>
              <a:t>‹#›</a:t>
            </a:fld>
            <a:endParaRPr lang="en-IN"/>
          </a:p>
        </p:txBody>
      </p:sp>
    </p:spTree>
    <p:extLst>
      <p:ext uri="{BB962C8B-B14F-4D97-AF65-F5344CB8AC3E}">
        <p14:creationId xmlns:p14="http://schemas.microsoft.com/office/powerpoint/2010/main" xmlns="" val="3766255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1DBFF1-4B7A-4DDB-AAB3-167AEC191A9D}" type="datetimeFigureOut">
              <a:rPr lang="en-IN" smtClean="0"/>
              <a:pPr/>
              <a:t>08-01-2025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824ACC9-2D37-420A-8C2C-B2DE8AA43397}" type="slidenum">
              <a:rPr lang="en-IN" smtClean="0"/>
              <a:pPr/>
              <a:t>‹#›</a:t>
            </a:fld>
            <a:endParaRPr lang="en-IN"/>
          </a:p>
        </p:txBody>
      </p:sp>
    </p:spTree>
    <p:extLst>
      <p:ext uri="{BB962C8B-B14F-4D97-AF65-F5344CB8AC3E}">
        <p14:creationId xmlns:p14="http://schemas.microsoft.com/office/powerpoint/2010/main" xmlns="" val="26361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1DBFF1-4B7A-4DDB-AAB3-167AEC191A9D}" type="datetimeFigureOut">
              <a:rPr lang="en-IN" smtClean="0"/>
              <a:pPr/>
              <a:t>08-01-2025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824ACC9-2D37-420A-8C2C-B2DE8AA43397}" type="slidenum">
              <a:rPr lang="en-IN" smtClean="0"/>
              <a:pPr/>
              <a:t>‹#›</a:t>
            </a:fld>
            <a:endParaRPr lang="en-IN"/>
          </a:p>
        </p:txBody>
      </p:sp>
    </p:spTree>
    <p:extLst>
      <p:ext uri="{BB962C8B-B14F-4D97-AF65-F5344CB8AC3E}">
        <p14:creationId xmlns:p14="http://schemas.microsoft.com/office/powerpoint/2010/main" xmlns="" val="387632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DBFF1-4B7A-4DDB-AAB3-167AEC191A9D}" type="datetimeFigureOut">
              <a:rPr lang="en-IN" smtClean="0"/>
              <a:pPr/>
              <a:t>08-01-2025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4ACC9-2D37-420A-8C2C-B2DE8AA43397}" type="slidenum">
              <a:rPr lang="en-IN" smtClean="0"/>
              <a:pPr/>
              <a:t>‹#›</a:t>
            </a:fld>
            <a:endParaRPr lang="en-IN"/>
          </a:p>
        </p:txBody>
      </p:sp>
    </p:spTree>
    <p:extLst>
      <p:ext uri="{BB962C8B-B14F-4D97-AF65-F5344CB8AC3E}">
        <p14:creationId xmlns:p14="http://schemas.microsoft.com/office/powerpoint/2010/main" xmlns="" val="48237010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sekar.cs@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7142F8-3325-4561-82BF-DE66D6C9BC91}"/>
              </a:ext>
            </a:extLst>
          </p:cNvPr>
          <p:cNvSpPr>
            <a:spLocks noGrp="1"/>
          </p:cNvSpPr>
          <p:nvPr>
            <p:ph type="ctrTitle"/>
          </p:nvPr>
        </p:nvSpPr>
        <p:spPr>
          <a:xfrm>
            <a:off x="1524000" y="433633"/>
            <a:ext cx="9144000" cy="4308049"/>
          </a:xfrm>
        </p:spPr>
        <p:txBody>
          <a:bodyPr>
            <a:normAutofit fontScale="90000"/>
          </a:bodyPr>
          <a:lstStyle/>
          <a:p>
            <a:r>
              <a:rPr lang="en-IN" dirty="0"/>
              <a:t/>
            </a:r>
            <a:br>
              <a:rPr lang="en-IN" dirty="0"/>
            </a:br>
            <a:r>
              <a:rPr lang="en-IN" dirty="0"/>
              <a:t/>
            </a:r>
            <a:br>
              <a:rPr lang="en-IN" dirty="0"/>
            </a:br>
            <a:r>
              <a:rPr lang="en-IN" dirty="0"/>
              <a:t/>
            </a:r>
            <a:br>
              <a:rPr lang="en-IN" dirty="0"/>
            </a:br>
            <a:r>
              <a:rPr lang="en-IN" dirty="0"/>
              <a:t/>
            </a:r>
            <a:br>
              <a:rPr lang="en-IN" dirty="0"/>
            </a:br>
            <a:r>
              <a:rPr lang="en-IN" dirty="0"/>
              <a:t/>
            </a:r>
            <a:br>
              <a:rPr lang="en-IN" dirty="0"/>
            </a:br>
            <a:r>
              <a:rPr lang="en-IN" sz="4000" b="1" dirty="0"/>
              <a:t>PRESENTATION ON</a:t>
            </a:r>
            <a:br>
              <a:rPr lang="en-IN" sz="4000" b="1" dirty="0"/>
            </a:br>
            <a:r>
              <a:rPr lang="en-IN" sz="4000" b="1" dirty="0"/>
              <a:t>ESG &amp; BRSR – </a:t>
            </a:r>
            <a:br>
              <a:rPr lang="en-IN" sz="4000" b="1" dirty="0"/>
            </a:br>
            <a:r>
              <a:rPr lang="en-IN" sz="4000" b="1" dirty="0"/>
              <a:t>OPPORTUNITIES FOR CMAs</a:t>
            </a:r>
            <a:br>
              <a:rPr lang="en-IN" sz="4000" b="1" dirty="0"/>
            </a:br>
            <a:r>
              <a:rPr lang="en-IN" sz="4000" b="1" dirty="0"/>
              <a:t/>
            </a:r>
            <a:br>
              <a:rPr lang="en-IN" sz="4000" b="1" dirty="0"/>
            </a:br>
            <a:r>
              <a:rPr lang="en-IN" sz="4000" b="1" dirty="0"/>
              <a:t>FOR SIRC OF ICMAI </a:t>
            </a:r>
            <a:br>
              <a:rPr lang="en-IN" sz="4000" b="1" dirty="0"/>
            </a:br>
            <a:r>
              <a:rPr lang="en-IN" sz="4000" b="1" dirty="0"/>
              <a:t/>
            </a:r>
            <a:br>
              <a:rPr lang="en-IN" sz="4000" b="1" dirty="0"/>
            </a:br>
            <a:r>
              <a:rPr lang="en-IN" sz="4000" b="1" dirty="0"/>
              <a:t>JANUARY 8, 2025</a:t>
            </a:r>
          </a:p>
        </p:txBody>
      </p:sp>
      <p:sp>
        <p:nvSpPr>
          <p:cNvPr id="3" name="Subtitle 2">
            <a:extLst>
              <a:ext uri="{FF2B5EF4-FFF2-40B4-BE49-F238E27FC236}">
                <a16:creationId xmlns:a16="http://schemas.microsoft.com/office/drawing/2014/main" xmlns="" id="{6002CD38-E4A7-48D3-A7E2-2929381337FF}"/>
              </a:ext>
            </a:extLst>
          </p:cNvPr>
          <p:cNvSpPr>
            <a:spLocks noGrp="1"/>
          </p:cNvSpPr>
          <p:nvPr>
            <p:ph type="subTitle" idx="1"/>
          </p:nvPr>
        </p:nvSpPr>
        <p:spPr>
          <a:xfrm>
            <a:off x="1524000" y="4854804"/>
            <a:ext cx="9144000" cy="1432874"/>
          </a:xfrm>
        </p:spPr>
        <p:txBody>
          <a:bodyPr>
            <a:normAutofit/>
          </a:bodyPr>
          <a:lstStyle/>
          <a:p>
            <a:r>
              <a:rPr lang="en-IN" dirty="0"/>
              <a:t>By CS A Sekar</a:t>
            </a:r>
          </a:p>
          <a:p>
            <a:r>
              <a:rPr lang="en-IN" dirty="0">
                <a:hlinkClick r:id="rId2"/>
              </a:rPr>
              <a:t>a.sekar.cs@gmail.com</a:t>
            </a:r>
            <a:endParaRPr lang="en-IN" dirty="0"/>
          </a:p>
          <a:p>
            <a:r>
              <a:rPr lang="en-IN" dirty="0"/>
              <a:t>Cell : 98202-29134</a:t>
            </a:r>
          </a:p>
          <a:p>
            <a:endParaRPr lang="en-IN" dirty="0"/>
          </a:p>
        </p:txBody>
      </p:sp>
    </p:spTree>
    <p:extLst>
      <p:ext uri="{BB962C8B-B14F-4D97-AF65-F5344CB8AC3E}">
        <p14:creationId xmlns:p14="http://schemas.microsoft.com/office/powerpoint/2010/main" xmlns="" val="1689246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D488C1-8CB2-7A0A-5481-7C5A66976124}"/>
              </a:ext>
            </a:extLst>
          </p:cNvPr>
          <p:cNvSpPr>
            <a:spLocks noGrp="1"/>
          </p:cNvSpPr>
          <p:nvPr>
            <p:ph type="title"/>
          </p:nvPr>
        </p:nvSpPr>
        <p:spPr>
          <a:xfrm>
            <a:off x="838200" y="365127"/>
            <a:ext cx="10515600" cy="718956"/>
          </a:xfrm>
        </p:spPr>
        <p:txBody>
          <a:bodyPr/>
          <a:lstStyle/>
          <a:p>
            <a:r>
              <a:rPr lang="en-IN" dirty="0"/>
              <a:t>Economic Sustainability</a:t>
            </a:r>
          </a:p>
        </p:txBody>
      </p:sp>
      <p:sp>
        <p:nvSpPr>
          <p:cNvPr id="3" name="Content Placeholder 2">
            <a:extLst>
              <a:ext uri="{FF2B5EF4-FFF2-40B4-BE49-F238E27FC236}">
                <a16:creationId xmlns:a16="http://schemas.microsoft.com/office/drawing/2014/main" xmlns="" id="{984AF3E1-45C3-A8A3-8729-1CD4605CFBE0}"/>
              </a:ext>
            </a:extLst>
          </p:cNvPr>
          <p:cNvSpPr>
            <a:spLocks noGrp="1"/>
          </p:cNvSpPr>
          <p:nvPr>
            <p:ph idx="1"/>
          </p:nvPr>
        </p:nvSpPr>
        <p:spPr>
          <a:xfrm>
            <a:off x="838200" y="1376312"/>
            <a:ext cx="10515600" cy="4901939"/>
          </a:xfrm>
        </p:spPr>
        <p:txBody>
          <a:bodyPr>
            <a:normAutofit fontScale="92500" lnSpcReduction="20000"/>
          </a:bodyPr>
          <a:lstStyle/>
          <a:p>
            <a:pPr marL="0" indent="0">
              <a:buNone/>
            </a:pPr>
            <a:r>
              <a:rPr lang="en-IN" dirty="0"/>
              <a:t>Economic Sustainability is influenced by:</a:t>
            </a:r>
          </a:p>
          <a:p>
            <a:r>
              <a:rPr lang="en-IN" dirty="0"/>
              <a:t>Responsible Management of resources</a:t>
            </a:r>
          </a:p>
          <a:p>
            <a:r>
              <a:rPr lang="en-IN" dirty="0"/>
              <a:t>Financial Stability at the macro level</a:t>
            </a:r>
          </a:p>
          <a:p>
            <a:r>
              <a:rPr lang="en-IN" dirty="0"/>
              <a:t>Capacity for achieving efficiency and innovation by enterprises</a:t>
            </a:r>
          </a:p>
          <a:p>
            <a:r>
              <a:rPr lang="en-IN" dirty="0"/>
              <a:t>Efficient recycling and the use of renewable resources</a:t>
            </a:r>
          </a:p>
          <a:p>
            <a:r>
              <a:rPr lang="en-IN" dirty="0"/>
              <a:t>Commitment to promoting policies, programmes and initiatives that address </a:t>
            </a:r>
          </a:p>
          <a:p>
            <a:pPr lvl="1"/>
            <a:r>
              <a:rPr lang="en-IN" dirty="0"/>
              <a:t>social issues such as poverty, reducing inequalities of wealth &amp; income, gender equality, access to education &amp; health care and other social issues</a:t>
            </a:r>
          </a:p>
          <a:p>
            <a:pPr lvl="1"/>
            <a:r>
              <a:rPr lang="en-IN" dirty="0"/>
              <a:t>Environmental sustainability issues </a:t>
            </a:r>
          </a:p>
          <a:p>
            <a:r>
              <a:rPr lang="en-IN" dirty="0"/>
              <a:t>International co-operation and partnership between public administration and private enterprises</a:t>
            </a:r>
          </a:p>
          <a:p>
            <a:r>
              <a:rPr lang="en-IN" dirty="0"/>
              <a:t>Corporate responsibility</a:t>
            </a:r>
          </a:p>
          <a:p>
            <a:endParaRPr lang="en-IN" dirty="0"/>
          </a:p>
        </p:txBody>
      </p:sp>
      <p:sp>
        <p:nvSpPr>
          <p:cNvPr id="4" name="Footer Placeholder 3">
            <a:extLst>
              <a:ext uri="{FF2B5EF4-FFF2-40B4-BE49-F238E27FC236}">
                <a16:creationId xmlns:a16="http://schemas.microsoft.com/office/drawing/2014/main" xmlns="" id="{5ED889F5-D1D4-44A0-4E6C-0E623E2805B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FFCCD1AE-332C-A657-8D5D-25BFE07319EF}"/>
              </a:ext>
            </a:extLst>
          </p:cNvPr>
          <p:cNvSpPr>
            <a:spLocks noGrp="1"/>
          </p:cNvSpPr>
          <p:nvPr>
            <p:ph type="sldNum" sz="quarter" idx="12"/>
          </p:nvPr>
        </p:nvSpPr>
        <p:spPr/>
        <p:txBody>
          <a:bodyPr/>
          <a:lstStyle/>
          <a:p>
            <a:fld id="{B824ACC9-2D37-420A-8C2C-B2DE8AA43397}" type="slidenum">
              <a:rPr lang="en-IN" smtClean="0"/>
              <a:pPr/>
              <a:t>10</a:t>
            </a:fld>
            <a:endParaRPr lang="en-IN"/>
          </a:p>
        </p:txBody>
      </p:sp>
    </p:spTree>
    <p:extLst>
      <p:ext uri="{BB962C8B-B14F-4D97-AF65-F5344CB8AC3E}">
        <p14:creationId xmlns:p14="http://schemas.microsoft.com/office/powerpoint/2010/main" xmlns="" val="1192254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2D804C-B9F5-C3DC-8797-7C20F7F25896}"/>
              </a:ext>
            </a:extLst>
          </p:cNvPr>
          <p:cNvSpPr>
            <a:spLocks noGrp="1"/>
          </p:cNvSpPr>
          <p:nvPr>
            <p:ph type="title"/>
          </p:nvPr>
        </p:nvSpPr>
        <p:spPr>
          <a:xfrm>
            <a:off x="838200" y="365126"/>
            <a:ext cx="10515600" cy="982908"/>
          </a:xfrm>
        </p:spPr>
        <p:txBody>
          <a:bodyPr/>
          <a:lstStyle/>
          <a:p>
            <a:r>
              <a:rPr lang="en-IN" dirty="0"/>
              <a:t>Sustainability – A balancing act</a:t>
            </a:r>
          </a:p>
        </p:txBody>
      </p:sp>
      <p:sp>
        <p:nvSpPr>
          <p:cNvPr id="3" name="Content Placeholder 2">
            <a:extLst>
              <a:ext uri="{FF2B5EF4-FFF2-40B4-BE49-F238E27FC236}">
                <a16:creationId xmlns:a16="http://schemas.microsoft.com/office/drawing/2014/main" xmlns="" id="{57A03072-DFCC-07E5-615D-A9BCF6E1FF08}"/>
              </a:ext>
            </a:extLst>
          </p:cNvPr>
          <p:cNvSpPr>
            <a:spLocks noGrp="1"/>
          </p:cNvSpPr>
          <p:nvPr>
            <p:ph idx="1"/>
          </p:nvPr>
        </p:nvSpPr>
        <p:spPr>
          <a:xfrm>
            <a:off x="838200" y="1668545"/>
            <a:ext cx="10515600" cy="3525624"/>
          </a:xfrm>
        </p:spPr>
        <p:txBody>
          <a:bodyPr>
            <a:noAutofit/>
          </a:bodyPr>
          <a:lstStyle/>
          <a:p>
            <a:r>
              <a:rPr lang="en-IN" sz="3200" dirty="0"/>
              <a:t>Interconnection between pillars of Sustainability</a:t>
            </a:r>
          </a:p>
          <a:p>
            <a:r>
              <a:rPr lang="en-IN" sz="3200" dirty="0"/>
              <a:t>Economic Sustainability v/s Overall Sustainability</a:t>
            </a:r>
          </a:p>
          <a:p>
            <a:r>
              <a:rPr lang="en-IN" sz="3200" dirty="0"/>
              <a:t>Prioritising Sustainability Objectives – short term, medium term &amp; long term</a:t>
            </a:r>
          </a:p>
          <a:p>
            <a:r>
              <a:rPr lang="en-IN" sz="3200" dirty="0"/>
              <a:t>Understanding stakeholder concerns</a:t>
            </a:r>
          </a:p>
          <a:p>
            <a:r>
              <a:rPr lang="en-IN" sz="3200" dirty="0"/>
              <a:t>Balancing and Reconciliation</a:t>
            </a:r>
          </a:p>
        </p:txBody>
      </p:sp>
      <p:sp>
        <p:nvSpPr>
          <p:cNvPr id="4" name="Footer Placeholder 3">
            <a:extLst>
              <a:ext uri="{FF2B5EF4-FFF2-40B4-BE49-F238E27FC236}">
                <a16:creationId xmlns:a16="http://schemas.microsoft.com/office/drawing/2014/main" xmlns="" id="{1A021E1A-DB53-3797-E934-1A5A6224B92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250FB184-12DA-5984-B511-19310D4CC72C}"/>
              </a:ext>
            </a:extLst>
          </p:cNvPr>
          <p:cNvSpPr>
            <a:spLocks noGrp="1"/>
          </p:cNvSpPr>
          <p:nvPr>
            <p:ph type="sldNum" sz="quarter" idx="12"/>
          </p:nvPr>
        </p:nvSpPr>
        <p:spPr/>
        <p:txBody>
          <a:bodyPr/>
          <a:lstStyle/>
          <a:p>
            <a:fld id="{B824ACC9-2D37-420A-8C2C-B2DE8AA43397}" type="slidenum">
              <a:rPr lang="en-IN" smtClean="0"/>
              <a:pPr/>
              <a:t>11</a:t>
            </a:fld>
            <a:endParaRPr lang="en-IN"/>
          </a:p>
        </p:txBody>
      </p:sp>
    </p:spTree>
    <p:extLst>
      <p:ext uri="{BB962C8B-B14F-4D97-AF65-F5344CB8AC3E}">
        <p14:creationId xmlns:p14="http://schemas.microsoft.com/office/powerpoint/2010/main" xmlns="" val="2907025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D1D762-13C2-FB49-D810-99D7FD53E1FF}"/>
              </a:ext>
            </a:extLst>
          </p:cNvPr>
          <p:cNvSpPr>
            <a:spLocks noGrp="1"/>
          </p:cNvSpPr>
          <p:nvPr>
            <p:ph type="title"/>
          </p:nvPr>
        </p:nvSpPr>
        <p:spPr/>
        <p:txBody>
          <a:bodyPr/>
          <a:lstStyle/>
          <a:p>
            <a:pPr algn="ctr"/>
            <a:r>
              <a:rPr lang="en-IN" dirty="0"/>
              <a:t>B CLEAR IN ESG PERSPECTIVE</a:t>
            </a:r>
          </a:p>
        </p:txBody>
      </p:sp>
      <p:sp>
        <p:nvSpPr>
          <p:cNvPr id="3" name="Content Placeholder 2">
            <a:extLst>
              <a:ext uri="{FF2B5EF4-FFF2-40B4-BE49-F238E27FC236}">
                <a16:creationId xmlns:a16="http://schemas.microsoft.com/office/drawing/2014/main" xmlns="" id="{135F4077-6729-F23B-0E3F-0D7BB2AD5D0C}"/>
              </a:ext>
            </a:extLst>
          </p:cNvPr>
          <p:cNvSpPr>
            <a:spLocks noGrp="1"/>
          </p:cNvSpPr>
          <p:nvPr>
            <p:ph idx="1"/>
          </p:nvPr>
        </p:nvSpPr>
        <p:spPr>
          <a:xfrm>
            <a:off x="838200" y="2187019"/>
            <a:ext cx="10515600" cy="3989944"/>
          </a:xfrm>
        </p:spPr>
        <p:txBody>
          <a:bodyPr/>
          <a:lstStyle/>
          <a:p>
            <a:r>
              <a:rPr lang="en-IN" dirty="0"/>
              <a:t>Understand the ………………&gt; </a:t>
            </a:r>
            <a:r>
              <a:rPr lang="en-IN" b="1" dirty="0"/>
              <a:t>B</a:t>
            </a:r>
            <a:r>
              <a:rPr lang="en-IN" dirty="0"/>
              <a:t>USINESS</a:t>
            </a:r>
          </a:p>
          <a:p>
            <a:r>
              <a:rPr lang="en-IN" dirty="0"/>
              <a:t>Use …………………………………&gt; </a:t>
            </a:r>
            <a:r>
              <a:rPr lang="en-IN" b="1" dirty="0"/>
              <a:t>C</a:t>
            </a:r>
            <a:r>
              <a:rPr lang="en-IN" dirty="0"/>
              <a:t>OMMONSENSE</a:t>
            </a:r>
          </a:p>
          <a:p>
            <a:r>
              <a:rPr lang="en-IN" dirty="0"/>
              <a:t>Strongly master the ………..&gt; </a:t>
            </a:r>
            <a:r>
              <a:rPr lang="en-IN" b="1" dirty="0"/>
              <a:t>L</a:t>
            </a:r>
            <a:r>
              <a:rPr lang="en-IN" dirty="0"/>
              <a:t>OGIC</a:t>
            </a:r>
          </a:p>
          <a:p>
            <a:r>
              <a:rPr lang="en-IN" dirty="0"/>
              <a:t>Accord importance to……..&gt; </a:t>
            </a:r>
            <a:r>
              <a:rPr lang="en-IN" b="1" dirty="0"/>
              <a:t>E</a:t>
            </a:r>
            <a:r>
              <a:rPr lang="en-IN" dirty="0"/>
              <a:t>CONOMICS</a:t>
            </a:r>
          </a:p>
          <a:p>
            <a:r>
              <a:rPr lang="en-IN" dirty="0"/>
              <a:t>Be thorough in ……………….&gt; </a:t>
            </a:r>
            <a:r>
              <a:rPr lang="en-IN" b="1" dirty="0"/>
              <a:t>A</a:t>
            </a:r>
            <a:r>
              <a:rPr lang="en-IN" dirty="0"/>
              <a:t>RITHMETIC</a:t>
            </a:r>
          </a:p>
          <a:p>
            <a:r>
              <a:rPr lang="en-IN" dirty="0"/>
              <a:t>Ensure compliance with….&gt; </a:t>
            </a:r>
            <a:r>
              <a:rPr lang="en-IN" b="1" dirty="0"/>
              <a:t>R</a:t>
            </a:r>
            <a:r>
              <a:rPr lang="en-IN" dirty="0"/>
              <a:t>EGULATIONS</a:t>
            </a:r>
          </a:p>
          <a:p>
            <a:pPr marL="0" indent="0">
              <a:buNone/>
            </a:pPr>
            <a:r>
              <a:rPr lang="en-IN" b="1" dirty="0"/>
              <a:t>From a stakeholder point of view</a:t>
            </a:r>
            <a:r>
              <a:rPr lang="en-IN" dirty="0"/>
              <a:t>.</a:t>
            </a:r>
          </a:p>
        </p:txBody>
      </p:sp>
    </p:spTree>
    <p:extLst>
      <p:ext uri="{BB962C8B-B14F-4D97-AF65-F5344CB8AC3E}">
        <p14:creationId xmlns:p14="http://schemas.microsoft.com/office/powerpoint/2010/main" xmlns="" val="1064089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27C161-018A-3E0E-FB9F-235CCA809156}"/>
              </a:ext>
            </a:extLst>
          </p:cNvPr>
          <p:cNvSpPr>
            <a:spLocks noGrp="1"/>
          </p:cNvSpPr>
          <p:nvPr>
            <p:ph type="title"/>
          </p:nvPr>
        </p:nvSpPr>
        <p:spPr>
          <a:xfrm>
            <a:off x="838200" y="365126"/>
            <a:ext cx="10515600" cy="775517"/>
          </a:xfrm>
        </p:spPr>
        <p:txBody>
          <a:bodyPr/>
          <a:lstStyle/>
          <a:p>
            <a:r>
              <a:rPr lang="en-IN" b="1" dirty="0"/>
              <a:t>Provisions in Indian Constitution</a:t>
            </a:r>
          </a:p>
        </p:txBody>
      </p:sp>
      <p:sp>
        <p:nvSpPr>
          <p:cNvPr id="3" name="Content Placeholder 2">
            <a:extLst>
              <a:ext uri="{FF2B5EF4-FFF2-40B4-BE49-F238E27FC236}">
                <a16:creationId xmlns:a16="http://schemas.microsoft.com/office/drawing/2014/main" xmlns="" id="{68A27C8E-F630-03D7-80A5-37280CB501F3}"/>
              </a:ext>
            </a:extLst>
          </p:cNvPr>
          <p:cNvSpPr>
            <a:spLocks noGrp="1"/>
          </p:cNvSpPr>
          <p:nvPr>
            <p:ph idx="1"/>
          </p:nvPr>
        </p:nvSpPr>
        <p:spPr>
          <a:xfrm>
            <a:off x="838200" y="1508289"/>
            <a:ext cx="10515600" cy="4668674"/>
          </a:xfrm>
        </p:spPr>
        <p:txBody>
          <a:bodyPr>
            <a:normAutofit/>
          </a:bodyPr>
          <a:lstStyle/>
          <a:p>
            <a:pPr marL="0" indent="0">
              <a:buNone/>
            </a:pPr>
            <a:r>
              <a:rPr lang="en-IN" sz="2400" b="1" dirty="0"/>
              <a:t>Responsibility to protect environment</a:t>
            </a:r>
          </a:p>
          <a:p>
            <a:r>
              <a:rPr lang="en-IN" sz="2400" dirty="0"/>
              <a:t>Article 48A – Part IV – Directive Principles of State Policy</a:t>
            </a:r>
          </a:p>
          <a:p>
            <a:r>
              <a:rPr lang="en-IN" sz="2400" dirty="0"/>
              <a:t>Article 51A (f) – Fundamental duties of Citizens</a:t>
            </a:r>
          </a:p>
          <a:p>
            <a:pPr marL="0" indent="0">
              <a:buNone/>
            </a:pPr>
            <a:r>
              <a:rPr lang="en-IN" sz="2400" b="1" dirty="0"/>
              <a:t>Fundamental Right of citizen</a:t>
            </a:r>
          </a:p>
          <a:p>
            <a:r>
              <a:rPr lang="en-IN" sz="2400" dirty="0"/>
              <a:t>Article 21 – Right to Life includes the concept of clean environment</a:t>
            </a:r>
          </a:p>
          <a:p>
            <a:pPr marL="0" indent="0">
              <a:buNone/>
            </a:pPr>
            <a:r>
              <a:rPr lang="en-IN" sz="2400" dirty="0"/>
              <a:t>(</a:t>
            </a:r>
            <a:r>
              <a:rPr lang="en-IN" sz="2400" dirty="0" err="1"/>
              <a:t>Maneka</a:t>
            </a:r>
            <a:r>
              <a:rPr lang="en-IN" sz="2400" dirty="0"/>
              <a:t> Gandhi v Union of India 1978)</a:t>
            </a:r>
          </a:p>
          <a:p>
            <a:pPr marL="0" indent="0">
              <a:buNone/>
            </a:pPr>
            <a:r>
              <a:rPr lang="en-IN" sz="2400" b="1" dirty="0">
                <a:effectLst/>
                <a:latin typeface="Aptos" panose="020B0004020202020204" pitchFamily="34" charset="0"/>
                <a:ea typeface="Aptos" panose="020B0004020202020204" pitchFamily="34" charset="0"/>
                <a:cs typeface="Times New Roman" panose="02020603050405020304" pitchFamily="18" charset="0"/>
              </a:rPr>
              <a:t>Doctrine of Public Trust and Ecology </a:t>
            </a:r>
          </a:p>
          <a:p>
            <a:pPr marL="0" indent="0">
              <a:buNone/>
            </a:pPr>
            <a:r>
              <a:rPr lang="en-IN" sz="2400" dirty="0">
                <a:latin typeface="Aptos" panose="020B0004020202020204" pitchFamily="34" charset="0"/>
                <a:cs typeface="Times New Roman" panose="02020603050405020304" pitchFamily="18" charset="0"/>
              </a:rPr>
              <a:t>State is a trustee and not an owner of the resources. It has responsibility to utilise the resources in the nation only for public welfare</a:t>
            </a:r>
          </a:p>
          <a:p>
            <a:pPr marL="0" indent="0">
              <a:buNone/>
            </a:pPr>
            <a:r>
              <a:rPr lang="en-IN" sz="2400" dirty="0">
                <a:latin typeface="Aptos" panose="020B0004020202020204" pitchFamily="34" charset="0"/>
                <a:cs typeface="Times New Roman" panose="02020603050405020304" pitchFamily="18" charset="0"/>
              </a:rPr>
              <a:t>(M C Mehta v Kamal Nath 1997)</a:t>
            </a:r>
            <a:endParaRPr lang="en-IN" sz="2400" dirty="0"/>
          </a:p>
        </p:txBody>
      </p:sp>
    </p:spTree>
    <p:extLst>
      <p:ext uri="{BB962C8B-B14F-4D97-AF65-F5344CB8AC3E}">
        <p14:creationId xmlns:p14="http://schemas.microsoft.com/office/powerpoint/2010/main" xmlns="" val="1231510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710ED-D03A-2D03-DBB8-657408D9E32F}"/>
              </a:ext>
            </a:extLst>
          </p:cNvPr>
          <p:cNvSpPr>
            <a:spLocks noGrp="1"/>
          </p:cNvSpPr>
          <p:nvPr>
            <p:ph type="title"/>
          </p:nvPr>
        </p:nvSpPr>
        <p:spPr>
          <a:xfrm>
            <a:off x="838200" y="365126"/>
            <a:ext cx="10515600" cy="728384"/>
          </a:xfrm>
        </p:spPr>
        <p:txBody>
          <a:bodyPr>
            <a:normAutofit/>
          </a:bodyPr>
          <a:lstStyle/>
          <a:p>
            <a:r>
              <a:rPr lang="en-IN" sz="3600" b="1" dirty="0"/>
              <a:t>DUTY OF COMPANY DIRECTOR (COMPANIES ACT, 2013)</a:t>
            </a:r>
          </a:p>
        </p:txBody>
      </p:sp>
      <p:sp>
        <p:nvSpPr>
          <p:cNvPr id="3" name="Content Placeholder 2">
            <a:extLst>
              <a:ext uri="{FF2B5EF4-FFF2-40B4-BE49-F238E27FC236}">
                <a16:creationId xmlns:a16="http://schemas.microsoft.com/office/drawing/2014/main" xmlns="" id="{042A7C6C-E23E-599F-3CE2-7652324DAD03}"/>
              </a:ext>
            </a:extLst>
          </p:cNvPr>
          <p:cNvSpPr>
            <a:spLocks noGrp="1"/>
          </p:cNvSpPr>
          <p:nvPr>
            <p:ph idx="1"/>
          </p:nvPr>
        </p:nvSpPr>
        <p:spPr>
          <a:xfrm>
            <a:off x="838200" y="1555423"/>
            <a:ext cx="10515600" cy="4621540"/>
          </a:xfrm>
        </p:spPr>
        <p:txBody>
          <a:bodyPr/>
          <a:lstStyle/>
          <a:p>
            <a:pPr marL="0" indent="0">
              <a:buNone/>
            </a:pPr>
            <a:r>
              <a:rPr lang="en-IN" dirty="0"/>
              <a:t>Section 166 (2)</a:t>
            </a:r>
          </a:p>
          <a:p>
            <a:pPr marL="0" indent="0">
              <a:buNone/>
            </a:pPr>
            <a:r>
              <a:rPr lang="en-GB" b="0" i="0" dirty="0">
                <a:solidFill>
                  <a:srgbClr val="333333"/>
                </a:solidFill>
                <a:effectLst/>
                <a:highlight>
                  <a:srgbClr val="FFFFFF"/>
                </a:highlight>
                <a:latin typeface="Arial" panose="020B0604020202020204" pitchFamily="34" charset="0"/>
              </a:rPr>
              <a:t>A director of a company shall act in good faith in order to promote the objects of the company for the benefit of its members as a whole, and in the best interests of </a:t>
            </a:r>
          </a:p>
          <a:p>
            <a:r>
              <a:rPr lang="en-GB" b="0" i="0" dirty="0">
                <a:solidFill>
                  <a:srgbClr val="333333"/>
                </a:solidFill>
                <a:effectLst/>
                <a:highlight>
                  <a:srgbClr val="FFFFFF"/>
                </a:highlight>
                <a:latin typeface="Arial" panose="020B0604020202020204" pitchFamily="34" charset="0"/>
              </a:rPr>
              <a:t>the company, </a:t>
            </a:r>
          </a:p>
          <a:p>
            <a:r>
              <a:rPr lang="en-GB" b="0" i="0" dirty="0">
                <a:solidFill>
                  <a:srgbClr val="333333"/>
                </a:solidFill>
                <a:effectLst/>
                <a:highlight>
                  <a:srgbClr val="FFFFFF"/>
                </a:highlight>
                <a:latin typeface="Arial" panose="020B0604020202020204" pitchFamily="34" charset="0"/>
              </a:rPr>
              <a:t>its employees, </a:t>
            </a:r>
          </a:p>
          <a:p>
            <a:r>
              <a:rPr lang="en-GB" b="0" i="0" dirty="0">
                <a:solidFill>
                  <a:srgbClr val="333333"/>
                </a:solidFill>
                <a:effectLst/>
                <a:highlight>
                  <a:srgbClr val="FFFFFF"/>
                </a:highlight>
                <a:latin typeface="Arial" panose="020B0604020202020204" pitchFamily="34" charset="0"/>
              </a:rPr>
              <a:t>the shareholders, </a:t>
            </a:r>
          </a:p>
          <a:p>
            <a:r>
              <a:rPr lang="en-GB" b="0" i="0" dirty="0">
                <a:solidFill>
                  <a:srgbClr val="333333"/>
                </a:solidFill>
                <a:effectLst/>
                <a:highlight>
                  <a:srgbClr val="FFFFFF"/>
                </a:highlight>
                <a:latin typeface="Arial" panose="020B0604020202020204" pitchFamily="34" charset="0"/>
              </a:rPr>
              <a:t>the community and </a:t>
            </a:r>
          </a:p>
          <a:p>
            <a:r>
              <a:rPr lang="en-GB" b="1" i="0" dirty="0">
                <a:solidFill>
                  <a:srgbClr val="333333"/>
                </a:solidFill>
                <a:effectLst/>
                <a:highlight>
                  <a:srgbClr val="FFFFFF"/>
                </a:highlight>
                <a:latin typeface="Arial" panose="020B0604020202020204" pitchFamily="34" charset="0"/>
              </a:rPr>
              <a:t>for the protection of environment</a:t>
            </a:r>
            <a:r>
              <a:rPr lang="en-GB" b="0" i="0" dirty="0">
                <a:solidFill>
                  <a:srgbClr val="333333"/>
                </a:solidFill>
                <a:effectLst/>
                <a:highlight>
                  <a:srgbClr val="FFFFFF"/>
                </a:highlight>
                <a:latin typeface="Arial" panose="020B0604020202020204" pitchFamily="34" charset="0"/>
              </a:rPr>
              <a:t>.</a:t>
            </a:r>
            <a:endParaRPr lang="en-IN" dirty="0"/>
          </a:p>
        </p:txBody>
      </p:sp>
    </p:spTree>
    <p:extLst>
      <p:ext uri="{BB962C8B-B14F-4D97-AF65-F5344CB8AC3E}">
        <p14:creationId xmlns:p14="http://schemas.microsoft.com/office/powerpoint/2010/main" xmlns="" val="764901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E6E786-0363-4E4B-91A3-CDB083D1D7B8}"/>
              </a:ext>
            </a:extLst>
          </p:cNvPr>
          <p:cNvSpPr>
            <a:spLocks noGrp="1"/>
          </p:cNvSpPr>
          <p:nvPr>
            <p:ph type="title"/>
          </p:nvPr>
        </p:nvSpPr>
        <p:spPr>
          <a:xfrm>
            <a:off x="838200" y="365126"/>
            <a:ext cx="10515600" cy="766988"/>
          </a:xfrm>
        </p:spPr>
        <p:txBody>
          <a:bodyPr/>
          <a:lstStyle/>
          <a:p>
            <a:pPr algn="ctr"/>
            <a:r>
              <a:rPr lang="en-IN" b="1" dirty="0"/>
              <a:t>ESG – THE PATHWAY TO SDG’S</a:t>
            </a:r>
          </a:p>
        </p:txBody>
      </p:sp>
      <p:sp>
        <p:nvSpPr>
          <p:cNvPr id="3" name="Content Placeholder 2">
            <a:extLst>
              <a:ext uri="{FF2B5EF4-FFF2-40B4-BE49-F238E27FC236}">
                <a16:creationId xmlns:a16="http://schemas.microsoft.com/office/drawing/2014/main" xmlns="" id="{359C4C6C-8696-4F12-AE89-21F79E96C9F9}"/>
              </a:ext>
            </a:extLst>
          </p:cNvPr>
          <p:cNvSpPr>
            <a:spLocks noGrp="1"/>
          </p:cNvSpPr>
          <p:nvPr>
            <p:ph idx="1"/>
          </p:nvPr>
        </p:nvSpPr>
        <p:spPr>
          <a:xfrm>
            <a:off x="838200" y="1715589"/>
            <a:ext cx="10515600" cy="3701141"/>
          </a:xfrm>
        </p:spPr>
        <p:txBody>
          <a:bodyPr>
            <a:normAutofit/>
          </a:bodyPr>
          <a:lstStyle/>
          <a:p>
            <a:pPr algn="just"/>
            <a:r>
              <a:rPr lang="en-IN" sz="2500" dirty="0"/>
              <a:t>The 2015 Paris Climate Agreement - commitment from the 193 signatory countries to achieve reduction in the quantum of carbon emissions by 55 gigatons by 2030 at the COP-21. </a:t>
            </a:r>
          </a:p>
          <a:p>
            <a:pPr algn="just"/>
            <a:r>
              <a:rPr lang="en-IN" sz="2500" dirty="0"/>
              <a:t>India is one of the 193 countries which has accepted the target to achieve the Sustainable Development Goals (SDG’s) by 2030</a:t>
            </a:r>
          </a:p>
          <a:p>
            <a:pPr algn="just"/>
            <a:r>
              <a:rPr lang="en-IN" sz="2500" dirty="0"/>
              <a:t>In the words of our Hon’ble Prime Minister, Shri Narendra Modi, referring to SDG’s “These goals reflect our evolving understanding of the social, economic and environmental linkages that define our lives.” </a:t>
            </a:r>
          </a:p>
          <a:p>
            <a:pPr marL="0" indent="0" algn="just">
              <a:buNone/>
            </a:pPr>
            <a:endParaRPr lang="en-IN" sz="2300" dirty="0"/>
          </a:p>
          <a:p>
            <a:pPr algn="just"/>
            <a:endParaRPr lang="en-IN" sz="2300" dirty="0"/>
          </a:p>
        </p:txBody>
      </p:sp>
    </p:spTree>
    <p:extLst>
      <p:ext uri="{BB962C8B-B14F-4D97-AF65-F5344CB8AC3E}">
        <p14:creationId xmlns:p14="http://schemas.microsoft.com/office/powerpoint/2010/main" xmlns="" val="2697596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EFBE69-2DCD-406E-8AB8-A680DD44BE7B}"/>
              </a:ext>
            </a:extLst>
          </p:cNvPr>
          <p:cNvSpPr>
            <a:spLocks noGrp="1"/>
          </p:cNvSpPr>
          <p:nvPr>
            <p:ph type="title"/>
          </p:nvPr>
        </p:nvSpPr>
        <p:spPr>
          <a:xfrm>
            <a:off x="838200" y="365127"/>
            <a:ext cx="10515600" cy="577554"/>
          </a:xfrm>
        </p:spPr>
        <p:txBody>
          <a:bodyPr>
            <a:normAutofit fontScale="90000"/>
          </a:bodyPr>
          <a:lstStyle/>
          <a:p>
            <a:r>
              <a:rPr lang="en-IN" dirty="0"/>
              <a:t>COP 26 – What was agreed</a:t>
            </a:r>
          </a:p>
        </p:txBody>
      </p:sp>
      <p:sp>
        <p:nvSpPr>
          <p:cNvPr id="3" name="Content Placeholder 2">
            <a:extLst>
              <a:ext uri="{FF2B5EF4-FFF2-40B4-BE49-F238E27FC236}">
                <a16:creationId xmlns:a16="http://schemas.microsoft.com/office/drawing/2014/main" xmlns="" id="{5BFCCB31-075E-4967-8572-6C46C8249751}"/>
              </a:ext>
            </a:extLst>
          </p:cNvPr>
          <p:cNvSpPr>
            <a:spLocks noGrp="1"/>
          </p:cNvSpPr>
          <p:nvPr>
            <p:ph idx="1"/>
          </p:nvPr>
        </p:nvSpPr>
        <p:spPr>
          <a:xfrm>
            <a:off x="838200" y="1121789"/>
            <a:ext cx="10515600" cy="5371083"/>
          </a:xfrm>
        </p:spPr>
        <p:txBody>
          <a:bodyPr>
            <a:normAutofit lnSpcReduction="10000"/>
          </a:bodyPr>
          <a:lstStyle/>
          <a:p>
            <a:r>
              <a:rPr lang="en-GB" sz="2400" dirty="0"/>
              <a:t>Countries will meet next year to pledge further cuts to CO2 emissions in an attempt to keep temperature rise to within 1.5C.</a:t>
            </a:r>
          </a:p>
          <a:p>
            <a:r>
              <a:rPr lang="en-GB" sz="2400" dirty="0"/>
              <a:t>Commitment to reduce use of coal – India and China agreed to Phase Down rather than Phase Out. (Coal responsible for 40% of CO2 emissions)</a:t>
            </a:r>
          </a:p>
          <a:p>
            <a:r>
              <a:rPr lang="en-GB" sz="2400" dirty="0"/>
              <a:t>Pledge to increase money support to developing countries to switch to clean energy</a:t>
            </a:r>
          </a:p>
          <a:p>
            <a:r>
              <a:rPr lang="en-GB" sz="2400" dirty="0"/>
              <a:t>Agreement to phase out fossil fuel subsidies</a:t>
            </a:r>
          </a:p>
          <a:p>
            <a:r>
              <a:rPr lang="en-GB" sz="2400" dirty="0"/>
              <a:t>Agreement to cut 30% of methane emissions by 2030</a:t>
            </a:r>
          </a:p>
          <a:p>
            <a:r>
              <a:rPr lang="en-GB" sz="2400" dirty="0"/>
              <a:t>Most commitments made at COP-26 have to be self-monitored, barring a few countries which have made legally binding pledges</a:t>
            </a:r>
          </a:p>
          <a:p>
            <a:r>
              <a:rPr lang="en-GB" sz="2400" dirty="0"/>
              <a:t>COP 27 held in Egypt re-affirmed the commitments</a:t>
            </a:r>
          </a:p>
          <a:p>
            <a:r>
              <a:rPr lang="en-GB" sz="2400" dirty="0"/>
              <a:t>COP 28 held in Dubai undertook global stocktake – need to speed up</a:t>
            </a:r>
          </a:p>
          <a:p>
            <a:r>
              <a:rPr lang="en-GB" sz="2400" dirty="0"/>
              <a:t>COP 29 held at Baku, Azerbaijan (Nov 11 to Nov 22, 2024)</a:t>
            </a:r>
          </a:p>
          <a:p>
            <a:r>
              <a:rPr lang="en-GB" sz="2400" dirty="0"/>
              <a:t>COP 30 scheduled at Belem, Brazil (Nov 2025)</a:t>
            </a:r>
          </a:p>
          <a:p>
            <a:pPr marL="0" indent="0">
              <a:buNone/>
            </a:pPr>
            <a:endParaRPr lang="en-GB" dirty="0"/>
          </a:p>
          <a:p>
            <a:endParaRPr lang="en-IN" dirty="0"/>
          </a:p>
        </p:txBody>
      </p:sp>
    </p:spTree>
    <p:extLst>
      <p:ext uri="{BB962C8B-B14F-4D97-AF65-F5344CB8AC3E}">
        <p14:creationId xmlns:p14="http://schemas.microsoft.com/office/powerpoint/2010/main" xmlns="" val="1742390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598456-0FBA-4221-8C59-28A415856C95}"/>
              </a:ext>
            </a:extLst>
          </p:cNvPr>
          <p:cNvSpPr>
            <a:spLocks noGrp="1"/>
          </p:cNvSpPr>
          <p:nvPr>
            <p:ph type="title"/>
          </p:nvPr>
        </p:nvSpPr>
        <p:spPr>
          <a:xfrm>
            <a:off x="838200" y="365126"/>
            <a:ext cx="10515600" cy="566691"/>
          </a:xfrm>
        </p:spPr>
        <p:txBody>
          <a:bodyPr>
            <a:normAutofit fontScale="90000"/>
          </a:bodyPr>
          <a:lstStyle/>
          <a:p>
            <a:r>
              <a:rPr lang="en-IN" dirty="0"/>
              <a:t>India and COP26</a:t>
            </a:r>
          </a:p>
        </p:txBody>
      </p:sp>
      <p:sp>
        <p:nvSpPr>
          <p:cNvPr id="3" name="Content Placeholder 2">
            <a:extLst>
              <a:ext uri="{FF2B5EF4-FFF2-40B4-BE49-F238E27FC236}">
                <a16:creationId xmlns:a16="http://schemas.microsoft.com/office/drawing/2014/main" xmlns="" id="{81B101E6-51E0-470B-93A3-BDF48C458399}"/>
              </a:ext>
            </a:extLst>
          </p:cNvPr>
          <p:cNvSpPr>
            <a:spLocks noGrp="1"/>
          </p:cNvSpPr>
          <p:nvPr>
            <p:ph idx="1"/>
          </p:nvPr>
        </p:nvSpPr>
        <p:spPr>
          <a:xfrm>
            <a:off x="838200" y="1236617"/>
            <a:ext cx="10515600" cy="4940347"/>
          </a:xfrm>
        </p:spPr>
        <p:txBody>
          <a:bodyPr>
            <a:normAutofit fontScale="77500" lnSpcReduction="20000"/>
          </a:bodyPr>
          <a:lstStyle/>
          <a:p>
            <a:pPr marL="0" indent="0">
              <a:buNone/>
            </a:pPr>
            <a:r>
              <a:rPr lang="en-IN" dirty="0"/>
              <a:t> </a:t>
            </a:r>
            <a:r>
              <a:rPr lang="en-IN" sz="2600" b="1" dirty="0"/>
              <a:t>India’s commitments</a:t>
            </a:r>
            <a:r>
              <a:rPr lang="en-IN" sz="2600" dirty="0"/>
              <a:t>: </a:t>
            </a:r>
          </a:p>
          <a:p>
            <a:r>
              <a:rPr lang="en-GB" sz="2600" dirty="0"/>
              <a:t>cut India’s total projected carbon emission by 100 crore tonnes by 2030</a:t>
            </a:r>
          </a:p>
          <a:p>
            <a:r>
              <a:rPr lang="en-GB" sz="2600" dirty="0"/>
              <a:t>Meeting 50% of India’s energy requirements from renewable energy by 2030 &amp; increasing non-fossil fuel power generation capacity to 500 GW by end of this decade</a:t>
            </a:r>
          </a:p>
          <a:p>
            <a:r>
              <a:rPr lang="en-GB" sz="2600" dirty="0"/>
              <a:t>reduce the carbon intensity of the economy by less than 45% by the end of the decade </a:t>
            </a:r>
          </a:p>
          <a:p>
            <a:r>
              <a:rPr lang="en-GB" sz="2600" dirty="0"/>
              <a:t>Net zero carbon emissions by 2070</a:t>
            </a:r>
          </a:p>
          <a:p>
            <a:pPr marL="0" indent="0">
              <a:buNone/>
            </a:pPr>
            <a:endParaRPr lang="en-GB" sz="2600" dirty="0"/>
          </a:p>
          <a:p>
            <a:pPr marL="0" indent="0">
              <a:buNone/>
            </a:pPr>
            <a:r>
              <a:rPr lang="en-GB" b="1" dirty="0"/>
              <a:t>Implications for India arising out of ambitious targets</a:t>
            </a:r>
            <a:r>
              <a:rPr lang="en-GB" dirty="0"/>
              <a:t>: Opens up exciting investment opportunities across segments like </a:t>
            </a:r>
          </a:p>
          <a:p>
            <a:r>
              <a:rPr lang="en-GB" dirty="0"/>
              <a:t>renewables, </a:t>
            </a:r>
          </a:p>
          <a:p>
            <a:r>
              <a:rPr lang="en-GB" dirty="0"/>
              <a:t>the EV ecosystem, </a:t>
            </a:r>
          </a:p>
          <a:p>
            <a:r>
              <a:rPr lang="en-GB" dirty="0"/>
              <a:t>ethanol blending with petrol </a:t>
            </a:r>
          </a:p>
          <a:p>
            <a:r>
              <a:rPr lang="en-GB" dirty="0"/>
              <a:t>improvement in energy efficiencies and </a:t>
            </a:r>
          </a:p>
          <a:p>
            <a:r>
              <a:rPr lang="en-GB" dirty="0"/>
              <a:t>carbon capture technologies</a:t>
            </a:r>
            <a:endParaRPr lang="en-IN" dirty="0"/>
          </a:p>
        </p:txBody>
      </p:sp>
    </p:spTree>
    <p:extLst>
      <p:ext uri="{BB962C8B-B14F-4D97-AF65-F5344CB8AC3E}">
        <p14:creationId xmlns:p14="http://schemas.microsoft.com/office/powerpoint/2010/main" xmlns="" val="1339461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1D0520-B139-41C8-8DEA-ABD1E610D46D}"/>
              </a:ext>
            </a:extLst>
          </p:cNvPr>
          <p:cNvSpPr>
            <a:spLocks noGrp="1"/>
          </p:cNvSpPr>
          <p:nvPr>
            <p:ph type="title"/>
          </p:nvPr>
        </p:nvSpPr>
        <p:spPr>
          <a:xfrm>
            <a:off x="838200" y="365126"/>
            <a:ext cx="10515600" cy="688611"/>
          </a:xfrm>
        </p:spPr>
        <p:txBody>
          <a:bodyPr>
            <a:normAutofit fontScale="90000"/>
          </a:bodyPr>
          <a:lstStyle/>
          <a:p>
            <a:r>
              <a:rPr lang="en-IN" dirty="0"/>
              <a:t>Net Zero (Carbon Neutrality)</a:t>
            </a:r>
          </a:p>
        </p:txBody>
      </p:sp>
      <p:sp>
        <p:nvSpPr>
          <p:cNvPr id="3" name="Content Placeholder 2">
            <a:extLst>
              <a:ext uri="{FF2B5EF4-FFF2-40B4-BE49-F238E27FC236}">
                <a16:creationId xmlns:a16="http://schemas.microsoft.com/office/drawing/2014/main" xmlns="" id="{250A4F45-3E54-4023-AE36-EFB84239AD80}"/>
              </a:ext>
            </a:extLst>
          </p:cNvPr>
          <p:cNvSpPr>
            <a:spLocks noGrp="1"/>
          </p:cNvSpPr>
          <p:nvPr>
            <p:ph idx="1"/>
          </p:nvPr>
        </p:nvSpPr>
        <p:spPr>
          <a:xfrm>
            <a:off x="838200" y="1314994"/>
            <a:ext cx="10515600" cy="4861969"/>
          </a:xfrm>
        </p:spPr>
        <p:txBody>
          <a:bodyPr>
            <a:normAutofit lnSpcReduction="10000"/>
          </a:bodyPr>
          <a:lstStyle/>
          <a:p>
            <a:r>
              <a:rPr lang="en-IN" dirty="0"/>
              <a:t>“</a:t>
            </a:r>
            <a:r>
              <a:rPr lang="en-GB" dirty="0"/>
              <a:t>Net Zero</a:t>
            </a:r>
            <a:r>
              <a:rPr lang="en-IN" dirty="0"/>
              <a:t>” emissions </a:t>
            </a:r>
            <a:r>
              <a:rPr lang="en-GB" dirty="0"/>
              <a:t>refers to achieving an overall balance between greenhouse gas emissions produced and greenhouse gas emissions taken out of the atmosphere.</a:t>
            </a:r>
          </a:p>
          <a:p>
            <a:r>
              <a:rPr lang="en-GB" dirty="0"/>
              <a:t>Getting to net zero means we can still produce some emissions, as long as they are offset by processes that reduce greenhouse gases already in the atmosphere.</a:t>
            </a:r>
          </a:p>
          <a:p>
            <a:r>
              <a:rPr lang="en-GB" dirty="0"/>
              <a:t>The more emissions that are produced, the more carbon dioxide we need to remove from the atmosphere to reach Net Zero (referred to as </a:t>
            </a:r>
            <a:r>
              <a:rPr lang="en-IN" dirty="0"/>
              <a:t>“Sequestration”</a:t>
            </a:r>
            <a:r>
              <a:rPr lang="en-GB" dirty="0"/>
              <a:t> </a:t>
            </a:r>
          </a:p>
          <a:p>
            <a:r>
              <a:rPr lang="en-IN" dirty="0"/>
              <a:t>“</a:t>
            </a:r>
            <a:r>
              <a:rPr lang="en-GB" dirty="0"/>
              <a:t>Net Zero</a:t>
            </a:r>
            <a:r>
              <a:rPr lang="en-IN" dirty="0"/>
              <a:t>” is the first step to get to “Real</a:t>
            </a:r>
            <a:r>
              <a:rPr lang="en-GB" dirty="0"/>
              <a:t> Zero</a:t>
            </a:r>
            <a:r>
              <a:rPr lang="en-IN" dirty="0"/>
              <a:t>”</a:t>
            </a:r>
          </a:p>
          <a:p>
            <a:r>
              <a:rPr lang="en-GB" dirty="0"/>
              <a:t>The end goal is to balance the scales again, and restore the global climate to pre-climate change levels</a:t>
            </a:r>
            <a:endParaRPr lang="en-IN" dirty="0"/>
          </a:p>
        </p:txBody>
      </p:sp>
    </p:spTree>
    <p:extLst>
      <p:ext uri="{BB962C8B-B14F-4D97-AF65-F5344CB8AC3E}">
        <p14:creationId xmlns:p14="http://schemas.microsoft.com/office/powerpoint/2010/main" xmlns="" val="213711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2F7A3D-A589-483A-8D55-29193BB833F0}"/>
              </a:ext>
            </a:extLst>
          </p:cNvPr>
          <p:cNvSpPr>
            <a:spLocks noGrp="1"/>
          </p:cNvSpPr>
          <p:nvPr>
            <p:ph type="title"/>
          </p:nvPr>
        </p:nvSpPr>
        <p:spPr>
          <a:xfrm>
            <a:off x="838200" y="234499"/>
            <a:ext cx="10515600" cy="636359"/>
          </a:xfrm>
        </p:spPr>
        <p:txBody>
          <a:bodyPr>
            <a:normAutofit fontScale="90000"/>
          </a:bodyPr>
          <a:lstStyle/>
          <a:p>
            <a:r>
              <a:rPr lang="en-IN" dirty="0"/>
              <a:t>Ethanol Blending</a:t>
            </a:r>
          </a:p>
        </p:txBody>
      </p:sp>
      <p:sp>
        <p:nvSpPr>
          <p:cNvPr id="3" name="Content Placeholder 2">
            <a:extLst>
              <a:ext uri="{FF2B5EF4-FFF2-40B4-BE49-F238E27FC236}">
                <a16:creationId xmlns:a16="http://schemas.microsoft.com/office/drawing/2014/main" xmlns="" id="{60604D5E-7C8F-4528-B373-4F02823B00D8}"/>
              </a:ext>
            </a:extLst>
          </p:cNvPr>
          <p:cNvSpPr>
            <a:spLocks noGrp="1"/>
          </p:cNvSpPr>
          <p:nvPr>
            <p:ph idx="1"/>
          </p:nvPr>
        </p:nvSpPr>
        <p:spPr>
          <a:xfrm>
            <a:off x="838200" y="1149531"/>
            <a:ext cx="10515600" cy="5027433"/>
          </a:xfrm>
        </p:spPr>
        <p:txBody>
          <a:bodyPr>
            <a:normAutofit lnSpcReduction="10000"/>
          </a:bodyPr>
          <a:lstStyle/>
          <a:p>
            <a:r>
              <a:rPr lang="en-GB" sz="2600" dirty="0"/>
              <a:t>Ethanol : a bio-fuel which is naturally produced by fermentation of sugar by yeasts or by petrochemical processes</a:t>
            </a:r>
          </a:p>
          <a:p>
            <a:r>
              <a:rPr lang="en-GB" sz="2600" dirty="0"/>
              <a:t>Ethanol is a less polluting fuel and equally efficient at a lower cost than Petrol.</a:t>
            </a:r>
          </a:p>
          <a:p>
            <a:r>
              <a:rPr lang="en-GB" sz="2600" dirty="0"/>
              <a:t>Ethanol is considered to be renewable fuel, made from various plant-based materials collectively known as Bio-Mass.</a:t>
            </a:r>
          </a:p>
          <a:p>
            <a:r>
              <a:rPr lang="en-GB" sz="2600" dirty="0"/>
              <a:t>India’s oil imports is currently 85% of its requirements</a:t>
            </a:r>
          </a:p>
          <a:p>
            <a:r>
              <a:rPr lang="en-GB" sz="2600" dirty="0"/>
              <a:t>Ethanol Blending contributes to huge forex savings, contributes to employment creation and reduces greenhouse effect</a:t>
            </a:r>
          </a:p>
          <a:p>
            <a:r>
              <a:rPr lang="en-GB" sz="2600" dirty="0"/>
              <a:t>The negative aspect is possible spike in food prices (corn the RM is a food product), increased water requirements and consumes a lot of heat in distillation process</a:t>
            </a:r>
          </a:p>
          <a:p>
            <a:r>
              <a:rPr lang="en-GB" sz="2600" dirty="0"/>
              <a:t>India’s target - 20% ethanol blending by 2025</a:t>
            </a:r>
          </a:p>
          <a:p>
            <a:endParaRPr lang="en-IN" dirty="0"/>
          </a:p>
        </p:txBody>
      </p:sp>
    </p:spTree>
    <p:extLst>
      <p:ext uri="{BB962C8B-B14F-4D97-AF65-F5344CB8AC3E}">
        <p14:creationId xmlns:p14="http://schemas.microsoft.com/office/powerpoint/2010/main" xmlns="" val="1986030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3D6BD1-D6DD-41F7-B0D3-C7E9E12D8978}"/>
              </a:ext>
            </a:extLst>
          </p:cNvPr>
          <p:cNvSpPr>
            <a:spLocks noGrp="1"/>
          </p:cNvSpPr>
          <p:nvPr>
            <p:ph type="ctrTitle"/>
          </p:nvPr>
        </p:nvSpPr>
        <p:spPr/>
        <p:txBody>
          <a:bodyPr/>
          <a:lstStyle/>
          <a:p>
            <a:endParaRPr lang="en-IN" dirty="0"/>
          </a:p>
        </p:txBody>
      </p:sp>
      <p:sp>
        <p:nvSpPr>
          <p:cNvPr id="3" name="Subtitle 2">
            <a:extLst>
              <a:ext uri="{FF2B5EF4-FFF2-40B4-BE49-F238E27FC236}">
                <a16:creationId xmlns:a16="http://schemas.microsoft.com/office/drawing/2014/main" xmlns="" id="{3FF75BA4-5CC1-40DC-B9CE-EB733CB76451}"/>
              </a:ext>
            </a:extLst>
          </p:cNvPr>
          <p:cNvSpPr>
            <a:spLocks noGrp="1"/>
          </p:cNvSpPr>
          <p:nvPr>
            <p:ph type="subTitle" idx="1"/>
          </p:nvPr>
        </p:nvSpPr>
        <p:spPr>
          <a:xfrm>
            <a:off x="1524000" y="5582193"/>
            <a:ext cx="9144000" cy="607423"/>
          </a:xfrm>
        </p:spPr>
        <p:txBody>
          <a:bodyPr/>
          <a:lstStyle/>
          <a:p>
            <a:endParaRPr lang="en-IN" dirty="0"/>
          </a:p>
        </p:txBody>
      </p:sp>
      <p:pic>
        <p:nvPicPr>
          <p:cNvPr id="5" name="Picture 4">
            <a:extLst>
              <a:ext uri="{FF2B5EF4-FFF2-40B4-BE49-F238E27FC236}">
                <a16:creationId xmlns:a16="http://schemas.microsoft.com/office/drawing/2014/main" xmlns="" id="{02B70A4B-FE13-4E04-9564-45F4B752EE7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0" y="1122362"/>
            <a:ext cx="9144000" cy="5067253"/>
          </a:xfrm>
          <a:prstGeom prst="rect">
            <a:avLst/>
          </a:prstGeom>
        </p:spPr>
      </p:pic>
    </p:spTree>
    <p:extLst>
      <p:ext uri="{BB962C8B-B14F-4D97-AF65-F5344CB8AC3E}">
        <p14:creationId xmlns:p14="http://schemas.microsoft.com/office/powerpoint/2010/main" xmlns="" val="2800545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85A93C-D02F-44B3-A3EA-7BC233D3376E}"/>
              </a:ext>
            </a:extLst>
          </p:cNvPr>
          <p:cNvSpPr>
            <a:spLocks noGrp="1"/>
          </p:cNvSpPr>
          <p:nvPr>
            <p:ph type="title"/>
          </p:nvPr>
        </p:nvSpPr>
        <p:spPr>
          <a:xfrm>
            <a:off x="838200" y="199663"/>
            <a:ext cx="10515600" cy="497023"/>
          </a:xfrm>
        </p:spPr>
        <p:txBody>
          <a:bodyPr>
            <a:normAutofit fontScale="90000"/>
          </a:bodyPr>
          <a:lstStyle/>
          <a:p>
            <a:pPr algn="ctr"/>
            <a:r>
              <a:rPr lang="en-IN" b="1" dirty="0"/>
              <a:t>THE 17 SDG’S</a:t>
            </a:r>
          </a:p>
        </p:txBody>
      </p:sp>
      <p:graphicFrame>
        <p:nvGraphicFramePr>
          <p:cNvPr id="4" name="Content Placeholder 3">
            <a:extLst>
              <a:ext uri="{FF2B5EF4-FFF2-40B4-BE49-F238E27FC236}">
                <a16:creationId xmlns:a16="http://schemas.microsoft.com/office/drawing/2014/main" xmlns="" id="{7AE11BA8-ABC0-4D81-A25B-AF631527E99A}"/>
              </a:ext>
            </a:extLst>
          </p:cNvPr>
          <p:cNvGraphicFramePr>
            <a:graphicFrameLocks noGrp="1"/>
          </p:cNvGraphicFramePr>
          <p:nvPr>
            <p:ph idx="1"/>
            <p:extLst>
              <p:ext uri="{D42A27DB-BD31-4B8C-83A1-F6EECF244321}">
                <p14:modId xmlns:p14="http://schemas.microsoft.com/office/powerpoint/2010/main" xmlns="" val="1672374476"/>
              </p:ext>
            </p:extLst>
          </p:nvPr>
        </p:nvGraphicFramePr>
        <p:xfrm>
          <a:off x="951410" y="966653"/>
          <a:ext cx="10073641" cy="5143231"/>
        </p:xfrm>
        <a:graphic>
          <a:graphicData uri="http://schemas.openxmlformats.org/drawingml/2006/table">
            <a:tbl>
              <a:tblPr firstRow="1" bandRow="1">
                <a:tableStyleId>{93296810-A885-4BE3-A3E7-6D5BEEA58F35}</a:tableStyleId>
              </a:tblPr>
              <a:tblGrid>
                <a:gridCol w="1844041">
                  <a:extLst>
                    <a:ext uri="{9D8B030D-6E8A-4147-A177-3AD203B41FA5}">
                      <a16:colId xmlns:a16="http://schemas.microsoft.com/office/drawing/2014/main" xmlns="" val="3189654933"/>
                    </a:ext>
                  </a:extLst>
                </a:gridCol>
                <a:gridCol w="1145932">
                  <a:extLst>
                    <a:ext uri="{9D8B030D-6E8A-4147-A177-3AD203B41FA5}">
                      <a16:colId xmlns:a16="http://schemas.microsoft.com/office/drawing/2014/main" xmlns="" val="2698949556"/>
                    </a:ext>
                  </a:extLst>
                </a:gridCol>
                <a:gridCol w="675954">
                  <a:extLst>
                    <a:ext uri="{9D8B030D-6E8A-4147-A177-3AD203B41FA5}">
                      <a16:colId xmlns:a16="http://schemas.microsoft.com/office/drawing/2014/main" xmlns="" val="3942991243"/>
                    </a:ext>
                  </a:extLst>
                </a:gridCol>
                <a:gridCol w="1126591">
                  <a:extLst>
                    <a:ext uri="{9D8B030D-6E8A-4147-A177-3AD203B41FA5}">
                      <a16:colId xmlns:a16="http://schemas.microsoft.com/office/drawing/2014/main" xmlns="" val="661567829"/>
                    </a:ext>
                  </a:extLst>
                </a:gridCol>
                <a:gridCol w="1971866">
                  <a:extLst>
                    <a:ext uri="{9D8B030D-6E8A-4147-A177-3AD203B41FA5}">
                      <a16:colId xmlns:a16="http://schemas.microsoft.com/office/drawing/2014/main" xmlns="" val="366407190"/>
                    </a:ext>
                  </a:extLst>
                </a:gridCol>
                <a:gridCol w="1219200">
                  <a:extLst>
                    <a:ext uri="{9D8B030D-6E8A-4147-A177-3AD203B41FA5}">
                      <a16:colId xmlns:a16="http://schemas.microsoft.com/office/drawing/2014/main" xmlns="" val="4217722006"/>
                    </a:ext>
                  </a:extLst>
                </a:gridCol>
                <a:gridCol w="661851">
                  <a:extLst>
                    <a:ext uri="{9D8B030D-6E8A-4147-A177-3AD203B41FA5}">
                      <a16:colId xmlns:a16="http://schemas.microsoft.com/office/drawing/2014/main" xmlns="" val="2122562500"/>
                    </a:ext>
                  </a:extLst>
                </a:gridCol>
                <a:gridCol w="1428206">
                  <a:extLst>
                    <a:ext uri="{9D8B030D-6E8A-4147-A177-3AD203B41FA5}">
                      <a16:colId xmlns:a16="http://schemas.microsoft.com/office/drawing/2014/main" xmlns="" val="980741365"/>
                    </a:ext>
                  </a:extLst>
                </a:gridCol>
              </a:tblGrid>
              <a:tr h="501558">
                <a:tc>
                  <a:txBody>
                    <a:bodyPr/>
                    <a:lstStyle/>
                    <a:p>
                      <a:pPr algn="ctr"/>
                      <a:r>
                        <a:rPr lang="en-IN" sz="1400" dirty="0"/>
                        <a:t>SDG </a:t>
                      </a:r>
                    </a:p>
                  </a:txBody>
                  <a:tcPr/>
                </a:tc>
                <a:tc>
                  <a:txBody>
                    <a:bodyPr/>
                    <a:lstStyle/>
                    <a:p>
                      <a:pPr algn="ctr"/>
                      <a:r>
                        <a:rPr lang="en-IN" sz="1400" dirty="0"/>
                        <a:t>Environment</a:t>
                      </a:r>
                    </a:p>
                  </a:txBody>
                  <a:tcPr/>
                </a:tc>
                <a:tc>
                  <a:txBody>
                    <a:bodyPr/>
                    <a:lstStyle/>
                    <a:p>
                      <a:pPr algn="ctr"/>
                      <a:r>
                        <a:rPr lang="en-IN" sz="1400" dirty="0"/>
                        <a:t>Social</a:t>
                      </a:r>
                    </a:p>
                  </a:txBody>
                  <a:tcPr/>
                </a:tc>
                <a:tc>
                  <a:txBody>
                    <a:bodyPr/>
                    <a:lstStyle/>
                    <a:p>
                      <a:pPr algn="ctr"/>
                      <a:r>
                        <a:rPr lang="en-IN" sz="1400" dirty="0"/>
                        <a:t>Governance</a:t>
                      </a:r>
                    </a:p>
                  </a:txBody>
                  <a:tcPr/>
                </a:tc>
                <a:tc>
                  <a:txBody>
                    <a:bodyPr/>
                    <a:lstStyle/>
                    <a:p>
                      <a:pPr algn="ctr"/>
                      <a:r>
                        <a:rPr lang="en-IN" sz="1400" dirty="0"/>
                        <a:t>SDG</a:t>
                      </a:r>
                    </a:p>
                  </a:txBody>
                  <a:tcPr/>
                </a:tc>
                <a:tc>
                  <a:txBody>
                    <a:bodyPr/>
                    <a:lstStyle/>
                    <a:p>
                      <a:pPr algn="ctr"/>
                      <a:r>
                        <a:rPr lang="en-IN" sz="1400" dirty="0"/>
                        <a:t>Environment</a:t>
                      </a:r>
                    </a:p>
                  </a:txBody>
                  <a:tcPr/>
                </a:tc>
                <a:tc>
                  <a:txBody>
                    <a:bodyPr/>
                    <a:lstStyle/>
                    <a:p>
                      <a:pPr algn="ctr"/>
                      <a:r>
                        <a:rPr lang="en-IN" sz="1400" dirty="0"/>
                        <a:t>Social</a:t>
                      </a:r>
                    </a:p>
                  </a:txBody>
                  <a:tcPr/>
                </a:tc>
                <a:tc>
                  <a:txBody>
                    <a:bodyPr/>
                    <a:lstStyle/>
                    <a:p>
                      <a:pPr algn="ctr"/>
                      <a:r>
                        <a:rPr lang="en-IN" sz="1400" dirty="0"/>
                        <a:t>Governance</a:t>
                      </a:r>
                    </a:p>
                  </a:txBody>
                  <a:tcPr/>
                </a:tc>
                <a:extLst>
                  <a:ext uri="{0D108BD9-81ED-4DB2-BD59-A6C34878D82A}">
                    <a16:rowId xmlns:a16="http://schemas.microsoft.com/office/drawing/2014/main" xmlns="" val="101689295"/>
                  </a:ext>
                </a:extLst>
              </a:tr>
              <a:tr h="380778">
                <a:tc>
                  <a:txBody>
                    <a:bodyPr/>
                    <a:lstStyle/>
                    <a:p>
                      <a:r>
                        <a:rPr lang="en-IN" sz="1400" dirty="0"/>
                        <a:t>1 No Poverty</a:t>
                      </a:r>
                    </a:p>
                  </a:txBody>
                  <a:tcPr/>
                </a:tc>
                <a:tc>
                  <a:txBody>
                    <a:bodyPr/>
                    <a:lstStyle/>
                    <a:p>
                      <a:pPr algn="ctr"/>
                      <a:endParaRPr lang="en-IN" sz="1400" dirty="0"/>
                    </a:p>
                  </a:txBody>
                  <a:tcPr/>
                </a:tc>
                <a:tc>
                  <a:txBody>
                    <a:bodyPr/>
                    <a:lstStyle/>
                    <a:p>
                      <a:pPr algn="ctr"/>
                      <a:r>
                        <a:rPr lang="en-IN" sz="1400" dirty="0"/>
                        <a:t>*</a:t>
                      </a:r>
                    </a:p>
                  </a:txBody>
                  <a:tcPr/>
                </a:tc>
                <a:tc>
                  <a:txBody>
                    <a:bodyPr/>
                    <a:lstStyle/>
                    <a:p>
                      <a:pPr algn="ctr"/>
                      <a:endParaRPr lang="en-IN" sz="1400" dirty="0"/>
                    </a:p>
                  </a:txBody>
                  <a:tcPr/>
                </a:tc>
                <a:tc>
                  <a:txBody>
                    <a:bodyPr/>
                    <a:lstStyle/>
                    <a:p>
                      <a:r>
                        <a:rPr lang="en-IN" sz="1400" dirty="0"/>
                        <a:t>10 Reduced Inequality</a:t>
                      </a:r>
                    </a:p>
                  </a:txBody>
                  <a:tcPr/>
                </a:tc>
                <a:tc>
                  <a:txBody>
                    <a:bodyPr/>
                    <a:lstStyle/>
                    <a:p>
                      <a:pPr algn="ctr"/>
                      <a:endParaRPr lang="en-IN" sz="1400" dirty="0"/>
                    </a:p>
                  </a:txBody>
                  <a:tcPr/>
                </a:tc>
                <a:tc>
                  <a:txBody>
                    <a:bodyPr/>
                    <a:lstStyle/>
                    <a:p>
                      <a:pPr algn="ctr"/>
                      <a:r>
                        <a:rPr lang="en-IN" sz="1400" dirty="0"/>
                        <a:t>*</a:t>
                      </a:r>
                    </a:p>
                  </a:txBody>
                  <a:tcPr/>
                </a:tc>
                <a:tc>
                  <a:txBody>
                    <a:bodyPr/>
                    <a:lstStyle/>
                    <a:p>
                      <a:pPr algn="ctr"/>
                      <a:endParaRPr lang="en-IN" sz="1400"/>
                    </a:p>
                  </a:txBody>
                  <a:tcPr/>
                </a:tc>
                <a:extLst>
                  <a:ext uri="{0D108BD9-81ED-4DB2-BD59-A6C34878D82A}">
                    <a16:rowId xmlns:a16="http://schemas.microsoft.com/office/drawing/2014/main" xmlns="" val="2504222639"/>
                  </a:ext>
                </a:extLst>
              </a:tr>
              <a:tr h="509544">
                <a:tc>
                  <a:txBody>
                    <a:bodyPr/>
                    <a:lstStyle/>
                    <a:p>
                      <a:r>
                        <a:rPr lang="en-IN" sz="1400" dirty="0"/>
                        <a:t>2 Zero Hunger</a:t>
                      </a:r>
                    </a:p>
                  </a:txBody>
                  <a:tcPr/>
                </a:tc>
                <a:tc>
                  <a:txBody>
                    <a:bodyPr/>
                    <a:lstStyle/>
                    <a:p>
                      <a:pPr algn="ctr"/>
                      <a:endParaRPr lang="en-IN" sz="1400" dirty="0"/>
                    </a:p>
                  </a:txBody>
                  <a:tcPr/>
                </a:tc>
                <a:tc>
                  <a:txBody>
                    <a:bodyPr/>
                    <a:lstStyle/>
                    <a:p>
                      <a:pPr algn="ctr"/>
                      <a:r>
                        <a:rPr lang="en-IN" sz="1400" dirty="0"/>
                        <a:t>*</a:t>
                      </a:r>
                    </a:p>
                  </a:txBody>
                  <a:tcPr/>
                </a:tc>
                <a:tc>
                  <a:txBody>
                    <a:bodyPr/>
                    <a:lstStyle/>
                    <a:p>
                      <a:pPr algn="ctr"/>
                      <a:endParaRPr lang="en-IN" sz="1400" dirty="0"/>
                    </a:p>
                  </a:txBody>
                  <a:tcPr/>
                </a:tc>
                <a:tc>
                  <a:txBody>
                    <a:bodyPr/>
                    <a:lstStyle/>
                    <a:p>
                      <a:r>
                        <a:rPr lang="en-IN" sz="1400" dirty="0"/>
                        <a:t>11 Sustainable cities and Community</a:t>
                      </a:r>
                    </a:p>
                  </a:txBody>
                  <a:tcPr/>
                </a:tc>
                <a:tc>
                  <a:txBody>
                    <a:bodyPr/>
                    <a:lstStyle/>
                    <a:p>
                      <a:pPr algn="ctr"/>
                      <a:r>
                        <a:rPr lang="en-IN" sz="1400" dirty="0"/>
                        <a:t>*</a:t>
                      </a:r>
                    </a:p>
                  </a:txBody>
                  <a:tcPr/>
                </a:tc>
                <a:tc>
                  <a:txBody>
                    <a:bodyPr/>
                    <a:lstStyle/>
                    <a:p>
                      <a:pPr algn="ctr"/>
                      <a:endParaRPr lang="en-IN" sz="1400" dirty="0"/>
                    </a:p>
                  </a:txBody>
                  <a:tcPr/>
                </a:tc>
                <a:tc>
                  <a:txBody>
                    <a:bodyPr/>
                    <a:lstStyle/>
                    <a:p>
                      <a:pPr algn="ctr"/>
                      <a:r>
                        <a:rPr lang="en-IN" sz="1400" dirty="0"/>
                        <a:t>*</a:t>
                      </a:r>
                    </a:p>
                  </a:txBody>
                  <a:tcPr/>
                </a:tc>
                <a:extLst>
                  <a:ext uri="{0D108BD9-81ED-4DB2-BD59-A6C34878D82A}">
                    <a16:rowId xmlns:a16="http://schemas.microsoft.com/office/drawing/2014/main" xmlns="" val="1473858139"/>
                  </a:ext>
                </a:extLst>
              </a:tr>
              <a:tr h="711323">
                <a:tc>
                  <a:txBody>
                    <a:bodyPr/>
                    <a:lstStyle/>
                    <a:p>
                      <a:r>
                        <a:rPr lang="en-IN" sz="1400" dirty="0"/>
                        <a:t>3 Good Health / Well Being</a:t>
                      </a:r>
                    </a:p>
                  </a:txBody>
                  <a:tcPr/>
                </a:tc>
                <a:tc>
                  <a:txBody>
                    <a:bodyPr/>
                    <a:lstStyle/>
                    <a:p>
                      <a:pPr algn="ctr"/>
                      <a:endParaRPr lang="en-IN" sz="1400"/>
                    </a:p>
                  </a:txBody>
                  <a:tcPr/>
                </a:tc>
                <a:tc>
                  <a:txBody>
                    <a:bodyPr/>
                    <a:lstStyle/>
                    <a:p>
                      <a:pPr algn="ctr"/>
                      <a:r>
                        <a:rPr lang="en-IN" sz="1400" dirty="0"/>
                        <a:t>*</a:t>
                      </a:r>
                    </a:p>
                  </a:txBody>
                  <a:tcPr/>
                </a:tc>
                <a:tc>
                  <a:txBody>
                    <a:bodyPr/>
                    <a:lstStyle/>
                    <a:p>
                      <a:pPr algn="ctr"/>
                      <a:endParaRPr lang="en-IN" sz="1400" dirty="0"/>
                    </a:p>
                  </a:txBody>
                  <a:tcPr/>
                </a:tc>
                <a:tc>
                  <a:txBody>
                    <a:bodyPr/>
                    <a:lstStyle/>
                    <a:p>
                      <a:r>
                        <a:rPr lang="en-IN" sz="1400" dirty="0"/>
                        <a:t>12Responsible Consumption &amp; Production</a:t>
                      </a:r>
                    </a:p>
                  </a:txBody>
                  <a:tcPr/>
                </a:tc>
                <a:tc>
                  <a:txBody>
                    <a:bodyPr/>
                    <a:lstStyle/>
                    <a:p>
                      <a:pPr algn="ctr"/>
                      <a:r>
                        <a:rPr lang="en-IN" sz="1400" dirty="0"/>
                        <a:t>*</a:t>
                      </a:r>
                    </a:p>
                  </a:txBody>
                  <a:tcPr/>
                </a:tc>
                <a:tc>
                  <a:txBody>
                    <a:bodyPr/>
                    <a:lstStyle/>
                    <a:p>
                      <a:pPr algn="ctr"/>
                      <a:r>
                        <a:rPr lang="en-IN" sz="1400" dirty="0"/>
                        <a:t>*</a:t>
                      </a:r>
                    </a:p>
                  </a:txBody>
                  <a:tcPr/>
                </a:tc>
                <a:tc>
                  <a:txBody>
                    <a:bodyPr/>
                    <a:lstStyle/>
                    <a:p>
                      <a:pPr algn="ctr"/>
                      <a:r>
                        <a:rPr lang="en-IN" sz="1400" dirty="0"/>
                        <a:t>*</a:t>
                      </a:r>
                    </a:p>
                  </a:txBody>
                  <a:tcPr/>
                </a:tc>
                <a:extLst>
                  <a:ext uri="{0D108BD9-81ED-4DB2-BD59-A6C34878D82A}">
                    <a16:rowId xmlns:a16="http://schemas.microsoft.com/office/drawing/2014/main" xmlns="" val="3172125443"/>
                  </a:ext>
                </a:extLst>
              </a:tr>
              <a:tr h="369005">
                <a:tc>
                  <a:txBody>
                    <a:bodyPr/>
                    <a:lstStyle/>
                    <a:p>
                      <a:r>
                        <a:rPr lang="en-IN" sz="1400" dirty="0"/>
                        <a:t>4 Quality Education</a:t>
                      </a:r>
                    </a:p>
                  </a:txBody>
                  <a:tcPr/>
                </a:tc>
                <a:tc>
                  <a:txBody>
                    <a:bodyPr/>
                    <a:lstStyle/>
                    <a:p>
                      <a:pPr algn="ctr"/>
                      <a:endParaRPr lang="en-IN" sz="1400" dirty="0"/>
                    </a:p>
                  </a:txBody>
                  <a:tcPr/>
                </a:tc>
                <a:tc>
                  <a:txBody>
                    <a:bodyPr/>
                    <a:lstStyle/>
                    <a:p>
                      <a:pPr algn="ctr"/>
                      <a:r>
                        <a:rPr lang="en-IN" sz="1400" dirty="0"/>
                        <a:t>*</a:t>
                      </a:r>
                    </a:p>
                  </a:txBody>
                  <a:tcPr/>
                </a:tc>
                <a:tc>
                  <a:txBody>
                    <a:bodyPr/>
                    <a:lstStyle/>
                    <a:p>
                      <a:pPr algn="ctr"/>
                      <a:endParaRPr lang="en-IN" sz="1400" dirty="0"/>
                    </a:p>
                  </a:txBody>
                  <a:tcPr/>
                </a:tc>
                <a:tc>
                  <a:txBody>
                    <a:bodyPr/>
                    <a:lstStyle/>
                    <a:p>
                      <a:r>
                        <a:rPr lang="en-IN" sz="1400" dirty="0"/>
                        <a:t>13 Climate Action</a:t>
                      </a:r>
                    </a:p>
                  </a:txBody>
                  <a:tcPr/>
                </a:tc>
                <a:tc>
                  <a:txBody>
                    <a:bodyPr/>
                    <a:lstStyle/>
                    <a:p>
                      <a:pPr algn="ctr"/>
                      <a:r>
                        <a:rPr lang="en-IN" sz="1400" dirty="0"/>
                        <a:t>*</a:t>
                      </a:r>
                    </a:p>
                  </a:txBody>
                  <a:tcPr/>
                </a:tc>
                <a:tc>
                  <a:txBody>
                    <a:bodyPr/>
                    <a:lstStyle/>
                    <a:p>
                      <a:pPr algn="ctr"/>
                      <a:endParaRPr lang="en-IN" sz="1400" dirty="0"/>
                    </a:p>
                  </a:txBody>
                  <a:tcPr/>
                </a:tc>
                <a:tc>
                  <a:txBody>
                    <a:bodyPr/>
                    <a:lstStyle/>
                    <a:p>
                      <a:pPr algn="ctr"/>
                      <a:r>
                        <a:rPr lang="en-IN" sz="1400" dirty="0"/>
                        <a:t>*</a:t>
                      </a:r>
                    </a:p>
                  </a:txBody>
                  <a:tcPr/>
                </a:tc>
                <a:extLst>
                  <a:ext uri="{0D108BD9-81ED-4DB2-BD59-A6C34878D82A}">
                    <a16:rowId xmlns:a16="http://schemas.microsoft.com/office/drawing/2014/main" xmlns="" val="3338019293"/>
                  </a:ext>
                </a:extLst>
              </a:tr>
              <a:tr h="341282">
                <a:tc>
                  <a:txBody>
                    <a:bodyPr/>
                    <a:lstStyle/>
                    <a:p>
                      <a:r>
                        <a:rPr lang="en-IN" sz="1400" dirty="0"/>
                        <a:t>5 Gender Equality</a:t>
                      </a:r>
                    </a:p>
                  </a:txBody>
                  <a:tcPr/>
                </a:tc>
                <a:tc>
                  <a:txBody>
                    <a:bodyPr/>
                    <a:lstStyle/>
                    <a:p>
                      <a:pPr algn="ctr"/>
                      <a:endParaRPr lang="en-IN" sz="1400" dirty="0"/>
                    </a:p>
                  </a:txBody>
                  <a:tcPr/>
                </a:tc>
                <a:tc>
                  <a:txBody>
                    <a:bodyPr/>
                    <a:lstStyle/>
                    <a:p>
                      <a:pPr algn="ctr"/>
                      <a:r>
                        <a:rPr lang="en-IN" sz="1400" dirty="0"/>
                        <a:t>*</a:t>
                      </a:r>
                    </a:p>
                  </a:txBody>
                  <a:tcPr/>
                </a:tc>
                <a:tc>
                  <a:txBody>
                    <a:bodyPr/>
                    <a:lstStyle/>
                    <a:p>
                      <a:pPr algn="ctr"/>
                      <a:r>
                        <a:rPr lang="en-IN" sz="1400" dirty="0"/>
                        <a:t>*</a:t>
                      </a:r>
                    </a:p>
                  </a:txBody>
                  <a:tcPr/>
                </a:tc>
                <a:tc>
                  <a:txBody>
                    <a:bodyPr/>
                    <a:lstStyle/>
                    <a:p>
                      <a:r>
                        <a:rPr lang="en-IN" sz="1400" dirty="0"/>
                        <a:t>14 Life Below Water</a:t>
                      </a:r>
                    </a:p>
                  </a:txBody>
                  <a:tcPr/>
                </a:tc>
                <a:tc>
                  <a:txBody>
                    <a:bodyPr/>
                    <a:lstStyle/>
                    <a:p>
                      <a:pPr algn="ctr"/>
                      <a:r>
                        <a:rPr lang="en-IN" sz="1400" dirty="0"/>
                        <a:t>*</a:t>
                      </a:r>
                    </a:p>
                  </a:txBody>
                  <a:tcPr/>
                </a:tc>
                <a:tc>
                  <a:txBody>
                    <a:bodyPr/>
                    <a:lstStyle/>
                    <a:p>
                      <a:pPr algn="ctr"/>
                      <a:endParaRPr lang="en-IN" sz="1400" dirty="0"/>
                    </a:p>
                  </a:txBody>
                  <a:tcPr/>
                </a:tc>
                <a:tc>
                  <a:txBody>
                    <a:bodyPr/>
                    <a:lstStyle/>
                    <a:p>
                      <a:pPr algn="ctr"/>
                      <a:endParaRPr lang="en-IN" sz="1400" dirty="0"/>
                    </a:p>
                  </a:txBody>
                  <a:tcPr/>
                </a:tc>
                <a:extLst>
                  <a:ext uri="{0D108BD9-81ED-4DB2-BD59-A6C34878D82A}">
                    <a16:rowId xmlns:a16="http://schemas.microsoft.com/office/drawing/2014/main" xmlns="" val="1429818486"/>
                  </a:ext>
                </a:extLst>
              </a:tr>
              <a:tr h="503854">
                <a:tc>
                  <a:txBody>
                    <a:bodyPr/>
                    <a:lstStyle/>
                    <a:p>
                      <a:r>
                        <a:rPr lang="en-IN" sz="1400" dirty="0"/>
                        <a:t>6 Clean Water &amp; Sanitation</a:t>
                      </a:r>
                    </a:p>
                  </a:txBody>
                  <a:tcPr/>
                </a:tc>
                <a:tc>
                  <a:txBody>
                    <a:bodyPr/>
                    <a:lstStyle/>
                    <a:p>
                      <a:pPr algn="ctr"/>
                      <a:r>
                        <a:rPr lang="en-IN" sz="1400" dirty="0"/>
                        <a:t>*</a:t>
                      </a:r>
                    </a:p>
                  </a:txBody>
                  <a:tcPr/>
                </a:tc>
                <a:tc>
                  <a:txBody>
                    <a:bodyPr/>
                    <a:lstStyle/>
                    <a:p>
                      <a:pPr algn="ctr"/>
                      <a:r>
                        <a:rPr lang="en-IN" sz="1400" dirty="0"/>
                        <a:t>*</a:t>
                      </a:r>
                    </a:p>
                  </a:txBody>
                  <a:tcPr/>
                </a:tc>
                <a:tc>
                  <a:txBody>
                    <a:bodyPr/>
                    <a:lstStyle/>
                    <a:p>
                      <a:pPr algn="ctr"/>
                      <a:endParaRPr lang="en-IN" sz="1400" dirty="0"/>
                    </a:p>
                  </a:txBody>
                  <a:tcPr/>
                </a:tc>
                <a:tc>
                  <a:txBody>
                    <a:bodyPr/>
                    <a:lstStyle/>
                    <a:p>
                      <a:r>
                        <a:rPr lang="en-IN" sz="1400" dirty="0"/>
                        <a:t>15 Life on Land</a:t>
                      </a:r>
                    </a:p>
                  </a:txBody>
                  <a:tcPr/>
                </a:tc>
                <a:tc>
                  <a:txBody>
                    <a:bodyPr/>
                    <a:lstStyle/>
                    <a:p>
                      <a:pPr algn="ctr"/>
                      <a:r>
                        <a:rPr lang="en-IN" sz="1400" dirty="0"/>
                        <a:t>*</a:t>
                      </a:r>
                    </a:p>
                  </a:txBody>
                  <a:tcPr/>
                </a:tc>
                <a:tc>
                  <a:txBody>
                    <a:bodyPr/>
                    <a:lstStyle/>
                    <a:p>
                      <a:pPr algn="ctr"/>
                      <a:endParaRPr lang="en-IN" sz="1400" dirty="0"/>
                    </a:p>
                  </a:txBody>
                  <a:tcPr/>
                </a:tc>
                <a:tc>
                  <a:txBody>
                    <a:bodyPr/>
                    <a:lstStyle/>
                    <a:p>
                      <a:pPr algn="ctr"/>
                      <a:endParaRPr lang="en-IN" sz="1400" dirty="0"/>
                    </a:p>
                  </a:txBody>
                  <a:tcPr/>
                </a:tc>
                <a:extLst>
                  <a:ext uri="{0D108BD9-81ED-4DB2-BD59-A6C34878D82A}">
                    <a16:rowId xmlns:a16="http://schemas.microsoft.com/office/drawing/2014/main" xmlns="" val="1193898887"/>
                  </a:ext>
                </a:extLst>
              </a:tr>
              <a:tr h="553285">
                <a:tc>
                  <a:txBody>
                    <a:bodyPr/>
                    <a:lstStyle/>
                    <a:p>
                      <a:r>
                        <a:rPr lang="en-IN" sz="1400" dirty="0"/>
                        <a:t>7 Affordable &amp; Clean Energy</a:t>
                      </a:r>
                    </a:p>
                  </a:txBody>
                  <a:tcPr/>
                </a:tc>
                <a:tc>
                  <a:txBody>
                    <a:bodyPr/>
                    <a:lstStyle/>
                    <a:p>
                      <a:pPr algn="ctr"/>
                      <a:r>
                        <a:rPr lang="en-IN" sz="1400" dirty="0"/>
                        <a:t>*</a:t>
                      </a:r>
                    </a:p>
                  </a:txBody>
                  <a:tcPr/>
                </a:tc>
                <a:tc>
                  <a:txBody>
                    <a:bodyPr/>
                    <a:lstStyle/>
                    <a:p>
                      <a:pPr algn="ctr"/>
                      <a:endParaRPr lang="en-IN" sz="1400" dirty="0"/>
                    </a:p>
                  </a:txBody>
                  <a:tcPr/>
                </a:tc>
                <a:tc>
                  <a:txBody>
                    <a:bodyPr/>
                    <a:lstStyle/>
                    <a:p>
                      <a:pPr algn="ctr"/>
                      <a:endParaRPr lang="en-IN" sz="1400" dirty="0"/>
                    </a:p>
                  </a:txBody>
                  <a:tcPr/>
                </a:tc>
                <a:tc>
                  <a:txBody>
                    <a:bodyPr/>
                    <a:lstStyle/>
                    <a:p>
                      <a:r>
                        <a:rPr lang="en-IN" sz="1400" dirty="0"/>
                        <a:t>16 Peace and Justice Strong Institutions</a:t>
                      </a:r>
                    </a:p>
                  </a:txBody>
                  <a:tcPr/>
                </a:tc>
                <a:tc>
                  <a:txBody>
                    <a:bodyPr/>
                    <a:lstStyle/>
                    <a:p>
                      <a:pPr algn="ctr"/>
                      <a:endParaRPr lang="en-IN" sz="1400" dirty="0"/>
                    </a:p>
                  </a:txBody>
                  <a:tcPr/>
                </a:tc>
                <a:tc>
                  <a:txBody>
                    <a:bodyPr/>
                    <a:lstStyle/>
                    <a:p>
                      <a:pPr algn="ctr"/>
                      <a:r>
                        <a:rPr lang="en-IN" sz="1400" dirty="0"/>
                        <a:t>*</a:t>
                      </a:r>
                    </a:p>
                  </a:txBody>
                  <a:tcPr/>
                </a:tc>
                <a:tc>
                  <a:txBody>
                    <a:bodyPr/>
                    <a:lstStyle/>
                    <a:p>
                      <a:pPr algn="ctr"/>
                      <a:r>
                        <a:rPr lang="en-IN" sz="1400" dirty="0"/>
                        <a:t>*</a:t>
                      </a:r>
                    </a:p>
                  </a:txBody>
                  <a:tcPr/>
                </a:tc>
                <a:extLst>
                  <a:ext uri="{0D108BD9-81ED-4DB2-BD59-A6C34878D82A}">
                    <a16:rowId xmlns:a16="http://schemas.microsoft.com/office/drawing/2014/main" xmlns="" val="955970878"/>
                  </a:ext>
                </a:extLst>
              </a:tr>
              <a:tr h="503854">
                <a:tc>
                  <a:txBody>
                    <a:bodyPr/>
                    <a:lstStyle/>
                    <a:p>
                      <a:r>
                        <a:rPr lang="en-IN" sz="1400" dirty="0"/>
                        <a:t>8 Decent Work &amp; Economic Growth</a:t>
                      </a:r>
                    </a:p>
                  </a:txBody>
                  <a:tcPr/>
                </a:tc>
                <a:tc>
                  <a:txBody>
                    <a:bodyPr/>
                    <a:lstStyle/>
                    <a:p>
                      <a:pPr algn="ctr"/>
                      <a:endParaRPr lang="en-IN" sz="1400"/>
                    </a:p>
                  </a:txBody>
                  <a:tcPr/>
                </a:tc>
                <a:tc>
                  <a:txBody>
                    <a:bodyPr/>
                    <a:lstStyle/>
                    <a:p>
                      <a:pPr algn="ctr"/>
                      <a:r>
                        <a:rPr lang="en-IN" sz="1400" dirty="0"/>
                        <a:t>*</a:t>
                      </a:r>
                    </a:p>
                  </a:txBody>
                  <a:tcPr/>
                </a:tc>
                <a:tc>
                  <a:txBody>
                    <a:bodyPr/>
                    <a:lstStyle/>
                    <a:p>
                      <a:pPr algn="ctr"/>
                      <a:r>
                        <a:rPr lang="en-IN" sz="1400" dirty="0"/>
                        <a:t>*</a:t>
                      </a:r>
                    </a:p>
                  </a:txBody>
                  <a:tcPr/>
                </a:tc>
                <a:tc>
                  <a:txBody>
                    <a:bodyPr/>
                    <a:lstStyle/>
                    <a:p>
                      <a:r>
                        <a:rPr lang="en-IN" sz="1400" dirty="0"/>
                        <a:t>17 Partnership to achieve Goals</a:t>
                      </a:r>
                    </a:p>
                  </a:txBody>
                  <a:tcPr/>
                </a:tc>
                <a:tc>
                  <a:txBody>
                    <a:bodyPr/>
                    <a:lstStyle/>
                    <a:p>
                      <a:pPr algn="ctr"/>
                      <a:endParaRPr lang="en-IN" sz="1400" dirty="0"/>
                    </a:p>
                  </a:txBody>
                  <a:tcPr/>
                </a:tc>
                <a:tc>
                  <a:txBody>
                    <a:bodyPr/>
                    <a:lstStyle/>
                    <a:p>
                      <a:pPr algn="ctr"/>
                      <a:endParaRPr lang="en-IN" sz="1400" dirty="0"/>
                    </a:p>
                  </a:txBody>
                  <a:tcPr/>
                </a:tc>
                <a:tc>
                  <a:txBody>
                    <a:bodyPr/>
                    <a:lstStyle/>
                    <a:p>
                      <a:pPr algn="ctr"/>
                      <a:r>
                        <a:rPr lang="en-IN" sz="1400" dirty="0"/>
                        <a:t>*</a:t>
                      </a:r>
                    </a:p>
                  </a:txBody>
                  <a:tcPr/>
                </a:tc>
                <a:extLst>
                  <a:ext uri="{0D108BD9-81ED-4DB2-BD59-A6C34878D82A}">
                    <a16:rowId xmlns:a16="http://schemas.microsoft.com/office/drawing/2014/main" xmlns="" val="3308214622"/>
                  </a:ext>
                </a:extLst>
              </a:tr>
              <a:tr h="7113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400" dirty="0"/>
                        <a:t>9 Industry, Innovation &amp; Infrastructure</a:t>
                      </a:r>
                    </a:p>
                  </a:txBody>
                  <a:tcPr/>
                </a:tc>
                <a:tc>
                  <a:txBody>
                    <a:bodyPr/>
                    <a:lstStyle/>
                    <a:p>
                      <a:pPr algn="ctr"/>
                      <a:r>
                        <a:rPr lang="en-IN" sz="1400" dirty="0"/>
                        <a:t>*</a:t>
                      </a:r>
                    </a:p>
                  </a:txBody>
                  <a:tcPr/>
                </a:tc>
                <a:tc>
                  <a:txBody>
                    <a:bodyPr/>
                    <a:lstStyle/>
                    <a:p>
                      <a:pPr algn="ctr"/>
                      <a:r>
                        <a:rPr lang="en-IN" sz="1400" dirty="0"/>
                        <a:t>*</a:t>
                      </a:r>
                    </a:p>
                  </a:txBody>
                  <a:tcPr/>
                </a:tc>
                <a:tc>
                  <a:txBody>
                    <a:bodyPr/>
                    <a:lstStyle/>
                    <a:p>
                      <a:pPr algn="ctr"/>
                      <a:r>
                        <a:rPr lang="en-IN" sz="1400" dirty="0"/>
                        <a:t>*</a:t>
                      </a:r>
                    </a:p>
                  </a:txBody>
                  <a:tcPr/>
                </a:tc>
                <a:tc>
                  <a:txBody>
                    <a:bodyPr/>
                    <a:lstStyle/>
                    <a:p>
                      <a:r>
                        <a:rPr lang="en-IN" sz="1400" dirty="0"/>
                        <a:t>Total 1 to 17</a:t>
                      </a:r>
                    </a:p>
                  </a:txBody>
                  <a:tcPr/>
                </a:tc>
                <a:tc>
                  <a:txBody>
                    <a:bodyPr/>
                    <a:lstStyle/>
                    <a:p>
                      <a:pPr algn="ctr"/>
                      <a:r>
                        <a:rPr lang="en-IN" sz="1400" dirty="0"/>
                        <a:t>8</a:t>
                      </a:r>
                    </a:p>
                  </a:txBody>
                  <a:tcPr/>
                </a:tc>
                <a:tc>
                  <a:txBody>
                    <a:bodyPr/>
                    <a:lstStyle/>
                    <a:p>
                      <a:pPr algn="ctr"/>
                      <a:r>
                        <a:rPr lang="en-IN" sz="1400" dirty="0"/>
                        <a:t>11</a:t>
                      </a:r>
                    </a:p>
                  </a:txBody>
                  <a:tcPr/>
                </a:tc>
                <a:tc>
                  <a:txBody>
                    <a:bodyPr/>
                    <a:lstStyle/>
                    <a:p>
                      <a:pPr algn="ctr"/>
                      <a:r>
                        <a:rPr lang="en-IN" sz="1400" dirty="0"/>
                        <a:t>8</a:t>
                      </a:r>
                    </a:p>
                  </a:txBody>
                  <a:tcPr/>
                </a:tc>
                <a:extLst>
                  <a:ext uri="{0D108BD9-81ED-4DB2-BD59-A6C34878D82A}">
                    <a16:rowId xmlns:a16="http://schemas.microsoft.com/office/drawing/2014/main" xmlns="" val="2596598799"/>
                  </a:ext>
                </a:extLst>
              </a:tr>
            </a:tbl>
          </a:graphicData>
        </a:graphic>
      </p:graphicFrame>
    </p:spTree>
    <p:extLst>
      <p:ext uri="{BB962C8B-B14F-4D97-AF65-F5344CB8AC3E}">
        <p14:creationId xmlns:p14="http://schemas.microsoft.com/office/powerpoint/2010/main" xmlns="" val="2714347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4B6352-9CF7-45AF-8D88-95BBCE42CB02}"/>
              </a:ext>
            </a:extLst>
          </p:cNvPr>
          <p:cNvSpPr>
            <a:spLocks noGrp="1"/>
          </p:cNvSpPr>
          <p:nvPr>
            <p:ph type="title"/>
          </p:nvPr>
        </p:nvSpPr>
        <p:spPr>
          <a:xfrm>
            <a:off x="838200" y="365125"/>
            <a:ext cx="10515600" cy="697321"/>
          </a:xfrm>
        </p:spPr>
        <p:txBody>
          <a:bodyPr/>
          <a:lstStyle/>
          <a:p>
            <a:pPr algn="ctr"/>
            <a:r>
              <a:rPr lang="en-IN" dirty="0"/>
              <a:t>GLOBAL ACHIEVEMENT OF SDG’S - 2024</a:t>
            </a:r>
          </a:p>
        </p:txBody>
      </p:sp>
      <p:graphicFrame>
        <p:nvGraphicFramePr>
          <p:cNvPr id="4" name="Content Placeholder 3">
            <a:extLst>
              <a:ext uri="{FF2B5EF4-FFF2-40B4-BE49-F238E27FC236}">
                <a16:creationId xmlns:a16="http://schemas.microsoft.com/office/drawing/2014/main" xmlns="" id="{068A0D36-6A32-4C12-9E8E-FB801A576268}"/>
              </a:ext>
            </a:extLst>
          </p:cNvPr>
          <p:cNvGraphicFramePr>
            <a:graphicFrameLocks noGrp="1"/>
          </p:cNvGraphicFramePr>
          <p:nvPr>
            <p:ph idx="1"/>
            <p:extLst>
              <p:ext uri="{D42A27DB-BD31-4B8C-83A1-F6EECF244321}">
                <p14:modId xmlns:p14="http://schemas.microsoft.com/office/powerpoint/2010/main" xmlns="" val="2275069114"/>
              </p:ext>
            </p:extLst>
          </p:nvPr>
        </p:nvGraphicFramePr>
        <p:xfrm>
          <a:off x="1381396" y="1362893"/>
          <a:ext cx="8610601" cy="2987040"/>
        </p:xfrm>
        <a:graphic>
          <a:graphicData uri="http://schemas.openxmlformats.org/drawingml/2006/table">
            <a:tbl>
              <a:tblPr firstRow="1" bandRow="1">
                <a:tableStyleId>{93296810-A885-4BE3-A3E7-6D5BEEA58F35}</a:tableStyleId>
              </a:tblPr>
              <a:tblGrid>
                <a:gridCol w="947352">
                  <a:extLst>
                    <a:ext uri="{9D8B030D-6E8A-4147-A177-3AD203B41FA5}">
                      <a16:colId xmlns:a16="http://schemas.microsoft.com/office/drawing/2014/main" xmlns="" val="2436203547"/>
                    </a:ext>
                  </a:extLst>
                </a:gridCol>
                <a:gridCol w="1940918">
                  <a:extLst>
                    <a:ext uri="{9D8B030D-6E8A-4147-A177-3AD203B41FA5}">
                      <a16:colId xmlns:a16="http://schemas.microsoft.com/office/drawing/2014/main" xmlns="" val="4234970013"/>
                    </a:ext>
                  </a:extLst>
                </a:gridCol>
                <a:gridCol w="1220194">
                  <a:extLst>
                    <a:ext uri="{9D8B030D-6E8A-4147-A177-3AD203B41FA5}">
                      <a16:colId xmlns:a16="http://schemas.microsoft.com/office/drawing/2014/main" xmlns="" val="494658398"/>
                    </a:ext>
                  </a:extLst>
                </a:gridCol>
                <a:gridCol w="1088546">
                  <a:extLst>
                    <a:ext uri="{9D8B030D-6E8A-4147-A177-3AD203B41FA5}">
                      <a16:colId xmlns:a16="http://schemas.microsoft.com/office/drawing/2014/main" xmlns="" val="1169185889"/>
                    </a:ext>
                  </a:extLst>
                </a:gridCol>
                <a:gridCol w="2394688">
                  <a:extLst>
                    <a:ext uri="{9D8B030D-6E8A-4147-A177-3AD203B41FA5}">
                      <a16:colId xmlns:a16="http://schemas.microsoft.com/office/drawing/2014/main" xmlns="" val="3290014055"/>
                    </a:ext>
                  </a:extLst>
                </a:gridCol>
                <a:gridCol w="1018903">
                  <a:extLst>
                    <a:ext uri="{9D8B030D-6E8A-4147-A177-3AD203B41FA5}">
                      <a16:colId xmlns:a16="http://schemas.microsoft.com/office/drawing/2014/main" xmlns="" val="2026185834"/>
                    </a:ext>
                  </a:extLst>
                </a:gridCol>
              </a:tblGrid>
              <a:tr h="266972">
                <a:tc>
                  <a:txBody>
                    <a:bodyPr/>
                    <a:lstStyle/>
                    <a:p>
                      <a:r>
                        <a:rPr lang="en-IN" sz="2200" dirty="0"/>
                        <a:t>RANK</a:t>
                      </a:r>
                    </a:p>
                  </a:txBody>
                  <a:tcPr/>
                </a:tc>
                <a:tc>
                  <a:txBody>
                    <a:bodyPr/>
                    <a:lstStyle/>
                    <a:p>
                      <a:r>
                        <a:rPr lang="en-IN" sz="2200" dirty="0"/>
                        <a:t>COUNTRY</a:t>
                      </a:r>
                    </a:p>
                  </a:txBody>
                  <a:tcPr/>
                </a:tc>
                <a:tc>
                  <a:txBody>
                    <a:bodyPr/>
                    <a:lstStyle/>
                    <a:p>
                      <a:r>
                        <a:rPr lang="en-IN" sz="2200" dirty="0"/>
                        <a:t>SCORE</a:t>
                      </a:r>
                    </a:p>
                  </a:txBody>
                  <a:tcPr/>
                </a:tc>
                <a:tc>
                  <a:txBody>
                    <a:bodyPr/>
                    <a:lstStyle/>
                    <a:p>
                      <a:r>
                        <a:rPr lang="en-IN" sz="2200" dirty="0"/>
                        <a:t>RANK</a:t>
                      </a:r>
                    </a:p>
                  </a:txBody>
                  <a:tcPr/>
                </a:tc>
                <a:tc>
                  <a:txBody>
                    <a:bodyPr/>
                    <a:lstStyle/>
                    <a:p>
                      <a:r>
                        <a:rPr lang="en-IN" sz="2200" dirty="0"/>
                        <a:t>COUNTRY</a:t>
                      </a:r>
                    </a:p>
                  </a:txBody>
                  <a:tcPr/>
                </a:tc>
                <a:tc>
                  <a:txBody>
                    <a:bodyPr/>
                    <a:lstStyle/>
                    <a:p>
                      <a:r>
                        <a:rPr lang="en-IN" sz="2200" dirty="0"/>
                        <a:t>SCORE</a:t>
                      </a:r>
                    </a:p>
                  </a:txBody>
                  <a:tcPr/>
                </a:tc>
                <a:extLst>
                  <a:ext uri="{0D108BD9-81ED-4DB2-BD59-A6C34878D82A}">
                    <a16:rowId xmlns:a16="http://schemas.microsoft.com/office/drawing/2014/main" xmlns="" val="1211808690"/>
                  </a:ext>
                </a:extLst>
              </a:tr>
              <a:tr h="370840">
                <a:tc>
                  <a:txBody>
                    <a:bodyPr/>
                    <a:lstStyle/>
                    <a:p>
                      <a:r>
                        <a:rPr lang="en-IN" sz="2200" dirty="0"/>
                        <a:t>1</a:t>
                      </a:r>
                    </a:p>
                  </a:txBody>
                  <a:tcPr/>
                </a:tc>
                <a:tc>
                  <a:txBody>
                    <a:bodyPr/>
                    <a:lstStyle/>
                    <a:p>
                      <a:r>
                        <a:rPr lang="en-IN" sz="2200" dirty="0"/>
                        <a:t>FINLAND</a:t>
                      </a:r>
                    </a:p>
                  </a:txBody>
                  <a:tcPr/>
                </a:tc>
                <a:tc>
                  <a:txBody>
                    <a:bodyPr/>
                    <a:lstStyle/>
                    <a:p>
                      <a:r>
                        <a:rPr lang="en-IN" sz="2200" dirty="0"/>
                        <a:t>86.4</a:t>
                      </a:r>
                    </a:p>
                  </a:txBody>
                  <a:tcPr/>
                </a:tc>
                <a:tc>
                  <a:txBody>
                    <a:bodyPr/>
                    <a:lstStyle/>
                    <a:p>
                      <a:r>
                        <a:rPr lang="en-IN" sz="2200" dirty="0"/>
                        <a:t>7</a:t>
                      </a:r>
                    </a:p>
                  </a:txBody>
                  <a:tcPr/>
                </a:tc>
                <a:tc>
                  <a:txBody>
                    <a:bodyPr/>
                    <a:lstStyle/>
                    <a:p>
                      <a:r>
                        <a:rPr lang="en-IN" sz="2200" dirty="0"/>
                        <a:t>NORWAY</a:t>
                      </a:r>
                    </a:p>
                  </a:txBody>
                  <a:tcPr/>
                </a:tc>
                <a:tc>
                  <a:txBody>
                    <a:bodyPr/>
                    <a:lstStyle/>
                    <a:p>
                      <a:r>
                        <a:rPr lang="en-IN" sz="2200" dirty="0"/>
                        <a:t>82.2</a:t>
                      </a:r>
                    </a:p>
                  </a:txBody>
                  <a:tcPr/>
                </a:tc>
                <a:extLst>
                  <a:ext uri="{0D108BD9-81ED-4DB2-BD59-A6C34878D82A}">
                    <a16:rowId xmlns:a16="http://schemas.microsoft.com/office/drawing/2014/main" xmlns="" val="690780147"/>
                  </a:ext>
                </a:extLst>
              </a:tr>
              <a:tr h="370840">
                <a:tc>
                  <a:txBody>
                    <a:bodyPr/>
                    <a:lstStyle/>
                    <a:p>
                      <a:r>
                        <a:rPr lang="en-IN" sz="2200" dirty="0"/>
                        <a:t>2</a:t>
                      </a:r>
                    </a:p>
                  </a:txBody>
                  <a:tcPr/>
                </a:tc>
                <a:tc>
                  <a:txBody>
                    <a:bodyPr/>
                    <a:lstStyle/>
                    <a:p>
                      <a:r>
                        <a:rPr lang="en-IN" sz="2200" dirty="0"/>
                        <a:t>SWEDEN</a:t>
                      </a:r>
                    </a:p>
                  </a:txBody>
                  <a:tcPr/>
                </a:tc>
                <a:tc>
                  <a:txBody>
                    <a:bodyPr/>
                    <a:lstStyle/>
                    <a:p>
                      <a:r>
                        <a:rPr lang="en-IN" sz="2200" dirty="0"/>
                        <a:t>85.7</a:t>
                      </a:r>
                    </a:p>
                  </a:txBody>
                  <a:tcPr/>
                </a:tc>
                <a:tc>
                  <a:txBody>
                    <a:bodyPr/>
                    <a:lstStyle/>
                    <a:p>
                      <a:r>
                        <a:rPr lang="en-IN" sz="2200" dirty="0"/>
                        <a:t>8</a:t>
                      </a:r>
                    </a:p>
                  </a:txBody>
                  <a:tcPr/>
                </a:tc>
                <a:tc>
                  <a:txBody>
                    <a:bodyPr/>
                    <a:lstStyle/>
                    <a:p>
                      <a:r>
                        <a:rPr lang="en-IN" sz="2200" dirty="0"/>
                        <a:t>CROATIA</a:t>
                      </a:r>
                    </a:p>
                  </a:txBody>
                  <a:tcPr/>
                </a:tc>
                <a:tc>
                  <a:txBody>
                    <a:bodyPr/>
                    <a:lstStyle/>
                    <a:p>
                      <a:r>
                        <a:rPr lang="en-IN" sz="2200" dirty="0"/>
                        <a:t>82.2</a:t>
                      </a:r>
                    </a:p>
                  </a:txBody>
                  <a:tcPr/>
                </a:tc>
                <a:extLst>
                  <a:ext uri="{0D108BD9-81ED-4DB2-BD59-A6C34878D82A}">
                    <a16:rowId xmlns:a16="http://schemas.microsoft.com/office/drawing/2014/main" xmlns="" val="71622927"/>
                  </a:ext>
                </a:extLst>
              </a:tr>
              <a:tr h="370840">
                <a:tc>
                  <a:txBody>
                    <a:bodyPr/>
                    <a:lstStyle/>
                    <a:p>
                      <a:r>
                        <a:rPr lang="en-IN" sz="2200" dirty="0"/>
                        <a:t>3</a:t>
                      </a:r>
                    </a:p>
                  </a:txBody>
                  <a:tcPr/>
                </a:tc>
                <a:tc>
                  <a:txBody>
                    <a:bodyPr/>
                    <a:lstStyle/>
                    <a:p>
                      <a:r>
                        <a:rPr lang="en-IN" sz="2200" dirty="0"/>
                        <a:t>DENMARK</a:t>
                      </a:r>
                    </a:p>
                  </a:txBody>
                  <a:tcPr/>
                </a:tc>
                <a:tc>
                  <a:txBody>
                    <a:bodyPr/>
                    <a:lstStyle/>
                    <a:p>
                      <a:r>
                        <a:rPr lang="en-IN" sz="2200" dirty="0"/>
                        <a:t>85.0</a:t>
                      </a:r>
                    </a:p>
                  </a:txBody>
                  <a:tcPr/>
                </a:tc>
                <a:tc>
                  <a:txBody>
                    <a:bodyPr/>
                    <a:lstStyle/>
                    <a:p>
                      <a:r>
                        <a:rPr lang="en-IN" sz="2200" dirty="0"/>
                        <a:t>9</a:t>
                      </a:r>
                    </a:p>
                  </a:txBody>
                  <a:tcPr/>
                </a:tc>
                <a:tc>
                  <a:txBody>
                    <a:bodyPr/>
                    <a:lstStyle/>
                    <a:p>
                      <a:r>
                        <a:rPr lang="en-IN" sz="2200" dirty="0"/>
                        <a:t>UNITED KINGDOM</a:t>
                      </a:r>
                    </a:p>
                  </a:txBody>
                  <a:tcPr/>
                </a:tc>
                <a:tc>
                  <a:txBody>
                    <a:bodyPr/>
                    <a:lstStyle/>
                    <a:p>
                      <a:r>
                        <a:rPr lang="en-IN" sz="2200" dirty="0"/>
                        <a:t>82.2</a:t>
                      </a:r>
                    </a:p>
                  </a:txBody>
                  <a:tcPr/>
                </a:tc>
                <a:extLst>
                  <a:ext uri="{0D108BD9-81ED-4DB2-BD59-A6C34878D82A}">
                    <a16:rowId xmlns:a16="http://schemas.microsoft.com/office/drawing/2014/main" xmlns="" val="1627969147"/>
                  </a:ext>
                </a:extLst>
              </a:tr>
              <a:tr h="370840">
                <a:tc>
                  <a:txBody>
                    <a:bodyPr/>
                    <a:lstStyle/>
                    <a:p>
                      <a:r>
                        <a:rPr lang="en-IN" sz="2200" dirty="0"/>
                        <a:t>4</a:t>
                      </a:r>
                    </a:p>
                  </a:txBody>
                  <a:tcPr/>
                </a:tc>
                <a:tc>
                  <a:txBody>
                    <a:bodyPr/>
                    <a:lstStyle/>
                    <a:p>
                      <a:r>
                        <a:rPr lang="en-IN" sz="2200" dirty="0"/>
                        <a:t>GERMANY</a:t>
                      </a:r>
                    </a:p>
                  </a:txBody>
                  <a:tcPr/>
                </a:tc>
                <a:tc>
                  <a:txBody>
                    <a:bodyPr/>
                    <a:lstStyle/>
                    <a:p>
                      <a:r>
                        <a:rPr lang="en-IN" sz="2200" dirty="0"/>
                        <a:t>83.4</a:t>
                      </a:r>
                    </a:p>
                  </a:txBody>
                  <a:tcPr/>
                </a:tc>
                <a:tc>
                  <a:txBody>
                    <a:bodyPr/>
                    <a:lstStyle/>
                    <a:p>
                      <a:r>
                        <a:rPr lang="en-IN" sz="2200" dirty="0"/>
                        <a:t>10</a:t>
                      </a:r>
                    </a:p>
                  </a:txBody>
                  <a:tcPr/>
                </a:tc>
                <a:tc>
                  <a:txBody>
                    <a:bodyPr/>
                    <a:lstStyle/>
                    <a:p>
                      <a:r>
                        <a:rPr lang="en-IN" sz="2200" dirty="0"/>
                        <a:t>POLAND</a:t>
                      </a:r>
                    </a:p>
                  </a:txBody>
                  <a:tcPr/>
                </a:tc>
                <a:tc>
                  <a:txBody>
                    <a:bodyPr/>
                    <a:lstStyle/>
                    <a:p>
                      <a:r>
                        <a:rPr lang="en-IN" sz="2200" dirty="0"/>
                        <a:t>81.7</a:t>
                      </a:r>
                    </a:p>
                  </a:txBody>
                  <a:tcPr/>
                </a:tc>
                <a:extLst>
                  <a:ext uri="{0D108BD9-81ED-4DB2-BD59-A6C34878D82A}">
                    <a16:rowId xmlns:a16="http://schemas.microsoft.com/office/drawing/2014/main" xmlns="" val="106181052"/>
                  </a:ext>
                </a:extLst>
              </a:tr>
              <a:tr h="370840">
                <a:tc>
                  <a:txBody>
                    <a:bodyPr/>
                    <a:lstStyle/>
                    <a:p>
                      <a:r>
                        <a:rPr lang="en-IN" sz="2200" dirty="0"/>
                        <a:t>5</a:t>
                      </a:r>
                    </a:p>
                  </a:txBody>
                  <a:tcPr/>
                </a:tc>
                <a:tc>
                  <a:txBody>
                    <a:bodyPr/>
                    <a:lstStyle/>
                    <a:p>
                      <a:r>
                        <a:rPr lang="en-IN" sz="2200" dirty="0"/>
                        <a:t>FRANCE</a:t>
                      </a:r>
                    </a:p>
                  </a:txBody>
                  <a:tcPr/>
                </a:tc>
                <a:tc>
                  <a:txBody>
                    <a:bodyPr/>
                    <a:lstStyle/>
                    <a:p>
                      <a:r>
                        <a:rPr lang="en-IN" sz="2200" dirty="0"/>
                        <a:t>82.8</a:t>
                      </a:r>
                    </a:p>
                  </a:txBody>
                  <a:tcPr/>
                </a:tc>
                <a:tc>
                  <a:txBody>
                    <a:bodyPr/>
                    <a:lstStyle/>
                    <a:p>
                      <a:r>
                        <a:rPr lang="en-IN" sz="2200" dirty="0"/>
                        <a:t>11</a:t>
                      </a:r>
                    </a:p>
                  </a:txBody>
                  <a:tcPr/>
                </a:tc>
                <a:tc>
                  <a:txBody>
                    <a:bodyPr/>
                    <a:lstStyle/>
                    <a:p>
                      <a:r>
                        <a:rPr lang="en-IN" sz="2200" dirty="0"/>
                        <a:t>SLOVENIA</a:t>
                      </a:r>
                    </a:p>
                  </a:txBody>
                  <a:tcPr/>
                </a:tc>
                <a:tc>
                  <a:txBody>
                    <a:bodyPr/>
                    <a:lstStyle/>
                    <a:p>
                      <a:r>
                        <a:rPr lang="en-IN" sz="2200" dirty="0"/>
                        <a:t>81.3</a:t>
                      </a:r>
                    </a:p>
                  </a:txBody>
                  <a:tcPr/>
                </a:tc>
                <a:extLst>
                  <a:ext uri="{0D108BD9-81ED-4DB2-BD59-A6C34878D82A}">
                    <a16:rowId xmlns:a16="http://schemas.microsoft.com/office/drawing/2014/main" xmlns="" val="2725935746"/>
                  </a:ext>
                </a:extLst>
              </a:tr>
              <a:tr h="370840">
                <a:tc>
                  <a:txBody>
                    <a:bodyPr/>
                    <a:lstStyle/>
                    <a:p>
                      <a:r>
                        <a:rPr lang="en-IN" sz="2200" dirty="0"/>
                        <a:t>6</a:t>
                      </a:r>
                    </a:p>
                  </a:txBody>
                  <a:tcPr/>
                </a:tc>
                <a:tc>
                  <a:txBody>
                    <a:bodyPr/>
                    <a:lstStyle/>
                    <a:p>
                      <a:r>
                        <a:rPr lang="en-IN" sz="2200" dirty="0"/>
                        <a:t>AUSTRIA</a:t>
                      </a:r>
                    </a:p>
                  </a:txBody>
                  <a:tcPr/>
                </a:tc>
                <a:tc>
                  <a:txBody>
                    <a:bodyPr/>
                    <a:lstStyle/>
                    <a:p>
                      <a:r>
                        <a:rPr lang="en-IN" sz="2200" dirty="0"/>
                        <a:t>82.5</a:t>
                      </a:r>
                    </a:p>
                  </a:txBody>
                  <a:tcPr/>
                </a:tc>
                <a:tc>
                  <a:txBody>
                    <a:bodyPr/>
                    <a:lstStyle/>
                    <a:p>
                      <a:r>
                        <a:rPr lang="en-IN" sz="2200" dirty="0"/>
                        <a:t>12</a:t>
                      </a:r>
                    </a:p>
                  </a:txBody>
                  <a:tcPr/>
                </a:tc>
                <a:tc>
                  <a:txBody>
                    <a:bodyPr/>
                    <a:lstStyle/>
                    <a:p>
                      <a:r>
                        <a:rPr lang="en-IN" sz="2200" dirty="0"/>
                        <a:t>CZECHIA</a:t>
                      </a:r>
                    </a:p>
                  </a:txBody>
                  <a:tcPr/>
                </a:tc>
                <a:tc>
                  <a:txBody>
                    <a:bodyPr/>
                    <a:lstStyle/>
                    <a:p>
                      <a:r>
                        <a:rPr lang="en-IN" sz="2200" dirty="0"/>
                        <a:t>81.3</a:t>
                      </a:r>
                    </a:p>
                  </a:txBody>
                  <a:tcPr/>
                </a:tc>
                <a:extLst>
                  <a:ext uri="{0D108BD9-81ED-4DB2-BD59-A6C34878D82A}">
                    <a16:rowId xmlns:a16="http://schemas.microsoft.com/office/drawing/2014/main" xmlns="" val="44833845"/>
                  </a:ext>
                </a:extLst>
              </a:tr>
            </a:tbl>
          </a:graphicData>
        </a:graphic>
      </p:graphicFrame>
      <p:sp>
        <p:nvSpPr>
          <p:cNvPr id="5" name="Rectangle 4">
            <a:extLst>
              <a:ext uri="{FF2B5EF4-FFF2-40B4-BE49-F238E27FC236}">
                <a16:creationId xmlns:a16="http://schemas.microsoft.com/office/drawing/2014/main" xmlns="" id="{D260EE7C-0A89-45C1-B050-11725BA2DD97}"/>
              </a:ext>
            </a:extLst>
          </p:cNvPr>
          <p:cNvSpPr/>
          <p:nvPr/>
        </p:nvSpPr>
        <p:spPr>
          <a:xfrm>
            <a:off x="2420983" y="4626765"/>
            <a:ext cx="6531428" cy="1093508"/>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a:t>U.S.A. ranks 46 with a score of 74.4 </a:t>
            </a:r>
          </a:p>
          <a:p>
            <a:pPr algn="ctr"/>
            <a:r>
              <a:rPr lang="en-IN" sz="2200" dirty="0"/>
              <a:t>India ranks 109 with a score of 64.0 </a:t>
            </a:r>
          </a:p>
          <a:p>
            <a:pPr algn="ctr"/>
            <a:r>
              <a:rPr lang="en-IN" sz="2200" dirty="0"/>
              <a:t>(up 12 places from rank 121 in 2021)</a:t>
            </a:r>
          </a:p>
        </p:txBody>
      </p:sp>
      <p:sp>
        <p:nvSpPr>
          <p:cNvPr id="6" name="Rectangle 5">
            <a:extLst>
              <a:ext uri="{FF2B5EF4-FFF2-40B4-BE49-F238E27FC236}">
                <a16:creationId xmlns:a16="http://schemas.microsoft.com/office/drawing/2014/main" xmlns="" id="{B99BC9A9-D856-4EAE-8394-087DBAB2CB76}"/>
              </a:ext>
            </a:extLst>
          </p:cNvPr>
          <p:cNvSpPr/>
          <p:nvPr/>
        </p:nvSpPr>
        <p:spPr>
          <a:xfrm>
            <a:off x="1352005" y="5904411"/>
            <a:ext cx="9083467" cy="43542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i="1" dirty="0"/>
              <a:t>Source https://dashboards.sdgindex.org/chapters/part-2-the-sdg-index-and-dashboards</a:t>
            </a:r>
          </a:p>
        </p:txBody>
      </p:sp>
    </p:spTree>
    <p:extLst>
      <p:ext uri="{BB962C8B-B14F-4D97-AF65-F5344CB8AC3E}">
        <p14:creationId xmlns:p14="http://schemas.microsoft.com/office/powerpoint/2010/main" xmlns="" val="753124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756FD9-40FB-4E44-B572-21E36461BC16}"/>
              </a:ext>
            </a:extLst>
          </p:cNvPr>
          <p:cNvSpPr>
            <a:spLocks noGrp="1"/>
          </p:cNvSpPr>
          <p:nvPr>
            <p:ph type="title"/>
          </p:nvPr>
        </p:nvSpPr>
        <p:spPr>
          <a:xfrm>
            <a:off x="838200" y="219982"/>
            <a:ext cx="10515600" cy="679903"/>
          </a:xfrm>
        </p:spPr>
        <p:txBody>
          <a:bodyPr>
            <a:normAutofit/>
          </a:bodyPr>
          <a:lstStyle/>
          <a:p>
            <a:pPr algn="ctr"/>
            <a:r>
              <a:rPr lang="en-IN" sz="3200" b="1" dirty="0"/>
              <a:t>INDIA’S PROGRESS IN SDG’S – SDG INDIA INDEX 2023-24 </a:t>
            </a:r>
          </a:p>
        </p:txBody>
      </p:sp>
      <p:graphicFrame>
        <p:nvGraphicFramePr>
          <p:cNvPr id="4" name="Content Placeholder 3">
            <a:extLst>
              <a:ext uri="{FF2B5EF4-FFF2-40B4-BE49-F238E27FC236}">
                <a16:creationId xmlns:a16="http://schemas.microsoft.com/office/drawing/2014/main" xmlns="" id="{DE3625FB-9DA9-4C9E-9403-E52644ECA57C}"/>
              </a:ext>
            </a:extLst>
          </p:cNvPr>
          <p:cNvGraphicFramePr>
            <a:graphicFrameLocks noGrp="1"/>
          </p:cNvGraphicFramePr>
          <p:nvPr>
            <p:ph idx="1"/>
            <p:extLst>
              <p:ext uri="{D42A27DB-BD31-4B8C-83A1-F6EECF244321}">
                <p14:modId xmlns:p14="http://schemas.microsoft.com/office/powerpoint/2010/main" xmlns="" val="1273617224"/>
              </p:ext>
            </p:extLst>
          </p:nvPr>
        </p:nvGraphicFramePr>
        <p:xfrm>
          <a:off x="838200" y="1236617"/>
          <a:ext cx="9908177" cy="3459843"/>
        </p:xfrm>
        <a:graphic>
          <a:graphicData uri="http://schemas.openxmlformats.org/drawingml/2006/table">
            <a:tbl>
              <a:tblPr firstRow="1" bandRow="1">
                <a:tableStyleId>{5C22544A-7EE6-4342-B048-85BDC9FD1C3A}</a:tableStyleId>
              </a:tblPr>
              <a:tblGrid>
                <a:gridCol w="1077686">
                  <a:extLst>
                    <a:ext uri="{9D8B030D-6E8A-4147-A177-3AD203B41FA5}">
                      <a16:colId xmlns:a16="http://schemas.microsoft.com/office/drawing/2014/main" xmlns="" val="3856780328"/>
                    </a:ext>
                  </a:extLst>
                </a:gridCol>
                <a:gridCol w="2427514">
                  <a:extLst>
                    <a:ext uri="{9D8B030D-6E8A-4147-A177-3AD203B41FA5}">
                      <a16:colId xmlns:a16="http://schemas.microsoft.com/office/drawing/2014/main" xmlns="" val="4110869720"/>
                    </a:ext>
                  </a:extLst>
                </a:gridCol>
                <a:gridCol w="1325880">
                  <a:extLst>
                    <a:ext uri="{9D8B030D-6E8A-4147-A177-3AD203B41FA5}">
                      <a16:colId xmlns:a16="http://schemas.microsoft.com/office/drawing/2014/main" xmlns="" val="307741443"/>
                    </a:ext>
                  </a:extLst>
                </a:gridCol>
                <a:gridCol w="1436914">
                  <a:extLst>
                    <a:ext uri="{9D8B030D-6E8A-4147-A177-3AD203B41FA5}">
                      <a16:colId xmlns:a16="http://schemas.microsoft.com/office/drawing/2014/main" xmlns="" val="1013476149"/>
                    </a:ext>
                  </a:extLst>
                </a:gridCol>
                <a:gridCol w="2168435">
                  <a:extLst>
                    <a:ext uri="{9D8B030D-6E8A-4147-A177-3AD203B41FA5}">
                      <a16:colId xmlns:a16="http://schemas.microsoft.com/office/drawing/2014/main" xmlns="" val="3714831391"/>
                    </a:ext>
                  </a:extLst>
                </a:gridCol>
                <a:gridCol w="1471748">
                  <a:extLst>
                    <a:ext uri="{9D8B030D-6E8A-4147-A177-3AD203B41FA5}">
                      <a16:colId xmlns:a16="http://schemas.microsoft.com/office/drawing/2014/main" xmlns="" val="3481986219"/>
                    </a:ext>
                  </a:extLst>
                </a:gridCol>
              </a:tblGrid>
              <a:tr h="493123">
                <a:tc gridSpan="3">
                  <a:txBody>
                    <a:bodyPr/>
                    <a:lstStyle/>
                    <a:p>
                      <a:pPr algn="ctr"/>
                      <a:r>
                        <a:rPr lang="en-IN" dirty="0"/>
                        <a:t>TOP SEVEN STATES</a:t>
                      </a:r>
                    </a:p>
                  </a:txBody>
                  <a:tcPr>
                    <a:solidFill>
                      <a:schemeClr val="accent6"/>
                    </a:solidFill>
                  </a:tcPr>
                </a:tc>
                <a:tc hMerge="1">
                  <a:txBody>
                    <a:bodyPr/>
                    <a:lstStyle/>
                    <a:p>
                      <a:endParaRPr lang="en-IN" dirty="0"/>
                    </a:p>
                  </a:txBody>
                  <a:tcPr/>
                </a:tc>
                <a:tc hMerge="1">
                  <a:txBody>
                    <a:bodyPr/>
                    <a:lstStyle/>
                    <a:p>
                      <a:endParaRPr lang="en-IN" dirty="0"/>
                    </a:p>
                  </a:txBody>
                  <a:tcPr/>
                </a:tc>
                <a:tc gridSpan="3">
                  <a:txBody>
                    <a:bodyPr/>
                    <a:lstStyle/>
                    <a:p>
                      <a:pPr algn="ctr"/>
                      <a:r>
                        <a:rPr lang="en-IN" dirty="0"/>
                        <a:t>BOTTOM SEVEN STATES</a:t>
                      </a:r>
                    </a:p>
                  </a:txBody>
                  <a:tcPr>
                    <a:solidFill>
                      <a:srgbClr val="FF0000"/>
                    </a:solidFill>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xmlns="" val="3834774523"/>
                  </a:ext>
                </a:extLst>
              </a:tr>
              <a:tr h="370840">
                <a:tc>
                  <a:txBody>
                    <a:bodyPr/>
                    <a:lstStyle/>
                    <a:p>
                      <a:pPr algn="ctr"/>
                      <a:r>
                        <a:rPr lang="en-IN" dirty="0"/>
                        <a:t>RANK</a:t>
                      </a:r>
                    </a:p>
                  </a:txBody>
                  <a:tcPr>
                    <a:solidFill>
                      <a:schemeClr val="accent6"/>
                    </a:solidFill>
                  </a:tcPr>
                </a:tc>
                <a:tc>
                  <a:txBody>
                    <a:bodyPr/>
                    <a:lstStyle/>
                    <a:p>
                      <a:pPr algn="ctr"/>
                      <a:r>
                        <a:rPr lang="en-IN" dirty="0"/>
                        <a:t>STATE</a:t>
                      </a:r>
                    </a:p>
                  </a:txBody>
                  <a:tcPr>
                    <a:solidFill>
                      <a:schemeClr val="accent6"/>
                    </a:solidFill>
                  </a:tcPr>
                </a:tc>
                <a:tc>
                  <a:txBody>
                    <a:bodyPr/>
                    <a:lstStyle/>
                    <a:p>
                      <a:pPr algn="ctr"/>
                      <a:r>
                        <a:rPr lang="en-IN" dirty="0"/>
                        <a:t>SCORE</a:t>
                      </a:r>
                    </a:p>
                  </a:txBody>
                  <a:tcPr>
                    <a:solidFill>
                      <a:schemeClr val="accent6"/>
                    </a:solidFill>
                  </a:tcPr>
                </a:tc>
                <a:tc>
                  <a:txBody>
                    <a:bodyPr/>
                    <a:lstStyle/>
                    <a:p>
                      <a:pPr algn="ctr"/>
                      <a:r>
                        <a:rPr lang="en-IN" dirty="0"/>
                        <a:t>RANK</a:t>
                      </a:r>
                    </a:p>
                  </a:txBody>
                  <a:tcPr>
                    <a:solidFill>
                      <a:srgbClr val="FF0000"/>
                    </a:solidFill>
                  </a:tcPr>
                </a:tc>
                <a:tc>
                  <a:txBody>
                    <a:bodyPr/>
                    <a:lstStyle/>
                    <a:p>
                      <a:pPr algn="ctr"/>
                      <a:r>
                        <a:rPr lang="en-IN" dirty="0"/>
                        <a:t>STATE</a:t>
                      </a:r>
                    </a:p>
                  </a:txBody>
                  <a:tcPr>
                    <a:solidFill>
                      <a:srgbClr val="FF0000"/>
                    </a:solidFill>
                  </a:tcPr>
                </a:tc>
                <a:tc>
                  <a:txBody>
                    <a:bodyPr/>
                    <a:lstStyle/>
                    <a:p>
                      <a:pPr algn="ctr"/>
                      <a:r>
                        <a:rPr lang="en-IN" dirty="0"/>
                        <a:t>SCORE</a:t>
                      </a:r>
                    </a:p>
                  </a:txBody>
                  <a:tcPr>
                    <a:solidFill>
                      <a:srgbClr val="FF0000"/>
                    </a:solidFill>
                  </a:tcPr>
                </a:tc>
                <a:extLst>
                  <a:ext uri="{0D108BD9-81ED-4DB2-BD59-A6C34878D82A}">
                    <a16:rowId xmlns:a16="http://schemas.microsoft.com/office/drawing/2014/main" xmlns="" val="987518991"/>
                  </a:ext>
                </a:extLst>
              </a:tr>
              <a:tr h="370840">
                <a:tc>
                  <a:txBody>
                    <a:bodyPr/>
                    <a:lstStyle/>
                    <a:p>
                      <a:r>
                        <a:rPr lang="en-IN" dirty="0"/>
                        <a:t>1</a:t>
                      </a:r>
                    </a:p>
                  </a:txBody>
                  <a:tcPr>
                    <a:solidFill>
                      <a:schemeClr val="accent6"/>
                    </a:solidFill>
                  </a:tcPr>
                </a:tc>
                <a:tc>
                  <a:txBody>
                    <a:bodyPr/>
                    <a:lstStyle/>
                    <a:p>
                      <a:r>
                        <a:rPr lang="en-IN" dirty="0"/>
                        <a:t>Kerala</a:t>
                      </a:r>
                    </a:p>
                  </a:txBody>
                  <a:tcPr>
                    <a:solidFill>
                      <a:schemeClr val="accent6"/>
                    </a:solidFill>
                  </a:tcPr>
                </a:tc>
                <a:tc>
                  <a:txBody>
                    <a:bodyPr/>
                    <a:lstStyle/>
                    <a:p>
                      <a:pPr algn="ctr"/>
                      <a:r>
                        <a:rPr lang="en-IN" dirty="0"/>
                        <a:t>79</a:t>
                      </a:r>
                    </a:p>
                  </a:txBody>
                  <a:tcPr>
                    <a:solidFill>
                      <a:schemeClr val="accent6"/>
                    </a:solidFill>
                  </a:tcPr>
                </a:tc>
                <a:tc>
                  <a:txBody>
                    <a:bodyPr/>
                    <a:lstStyle/>
                    <a:p>
                      <a:r>
                        <a:rPr lang="en-IN" dirty="0"/>
                        <a:t>BOTTOM</a:t>
                      </a:r>
                    </a:p>
                  </a:txBody>
                  <a:tcPr>
                    <a:solidFill>
                      <a:srgbClr val="FF0000"/>
                    </a:solidFill>
                  </a:tcPr>
                </a:tc>
                <a:tc>
                  <a:txBody>
                    <a:bodyPr/>
                    <a:lstStyle/>
                    <a:p>
                      <a:r>
                        <a:rPr lang="en-IN" dirty="0"/>
                        <a:t>Bihar</a:t>
                      </a:r>
                    </a:p>
                  </a:txBody>
                  <a:tcPr>
                    <a:solidFill>
                      <a:srgbClr val="FF0000"/>
                    </a:solidFill>
                  </a:tcPr>
                </a:tc>
                <a:tc>
                  <a:txBody>
                    <a:bodyPr/>
                    <a:lstStyle/>
                    <a:p>
                      <a:pPr algn="ctr"/>
                      <a:r>
                        <a:rPr lang="en-IN" dirty="0"/>
                        <a:t>57</a:t>
                      </a:r>
                    </a:p>
                  </a:txBody>
                  <a:tcPr>
                    <a:solidFill>
                      <a:srgbClr val="FF0000"/>
                    </a:solidFill>
                  </a:tcPr>
                </a:tc>
                <a:extLst>
                  <a:ext uri="{0D108BD9-81ED-4DB2-BD59-A6C34878D82A}">
                    <a16:rowId xmlns:a16="http://schemas.microsoft.com/office/drawing/2014/main" xmlns="" val="3756865003"/>
                  </a:ext>
                </a:extLst>
              </a:tr>
              <a:tr h="370840">
                <a:tc>
                  <a:txBody>
                    <a:bodyPr/>
                    <a:lstStyle/>
                    <a:p>
                      <a:r>
                        <a:rPr lang="en-IN" dirty="0"/>
                        <a:t>2</a:t>
                      </a:r>
                    </a:p>
                  </a:txBody>
                  <a:tcPr>
                    <a:solidFill>
                      <a:schemeClr val="accent6"/>
                    </a:solidFill>
                  </a:tcPr>
                </a:tc>
                <a:tc>
                  <a:txBody>
                    <a:bodyPr/>
                    <a:lstStyle/>
                    <a:p>
                      <a:r>
                        <a:rPr lang="en-IN" dirty="0"/>
                        <a:t>Uttarakhand</a:t>
                      </a:r>
                    </a:p>
                  </a:txBody>
                  <a:tcPr>
                    <a:solidFill>
                      <a:schemeClr val="accent6"/>
                    </a:solidFill>
                  </a:tcPr>
                </a:tc>
                <a:tc>
                  <a:txBody>
                    <a:bodyPr/>
                    <a:lstStyle/>
                    <a:p>
                      <a:pPr algn="ctr"/>
                      <a:r>
                        <a:rPr lang="en-IN" dirty="0"/>
                        <a:t>79</a:t>
                      </a:r>
                    </a:p>
                  </a:txBody>
                  <a:tcPr>
                    <a:solidFill>
                      <a:schemeClr val="accent6"/>
                    </a:solidFill>
                  </a:tcPr>
                </a:tc>
                <a:tc>
                  <a:txBody>
                    <a:bodyPr/>
                    <a:lstStyle/>
                    <a:p>
                      <a:r>
                        <a:rPr lang="en-IN" dirty="0"/>
                        <a:t>BOTTOM+1</a:t>
                      </a:r>
                    </a:p>
                  </a:txBody>
                  <a:tcPr>
                    <a:solidFill>
                      <a:srgbClr val="FF0000"/>
                    </a:solidFill>
                  </a:tcPr>
                </a:tc>
                <a:tc>
                  <a:txBody>
                    <a:bodyPr/>
                    <a:lstStyle/>
                    <a:p>
                      <a:r>
                        <a:rPr lang="en-IN" dirty="0"/>
                        <a:t>Jharkhand</a:t>
                      </a:r>
                    </a:p>
                  </a:txBody>
                  <a:tcPr>
                    <a:solidFill>
                      <a:srgbClr val="FF0000"/>
                    </a:solidFill>
                  </a:tcPr>
                </a:tc>
                <a:tc>
                  <a:txBody>
                    <a:bodyPr/>
                    <a:lstStyle/>
                    <a:p>
                      <a:pPr algn="ctr"/>
                      <a:r>
                        <a:rPr lang="en-IN" dirty="0"/>
                        <a:t>62</a:t>
                      </a:r>
                    </a:p>
                  </a:txBody>
                  <a:tcPr>
                    <a:solidFill>
                      <a:srgbClr val="FF0000"/>
                    </a:solidFill>
                  </a:tcPr>
                </a:tc>
                <a:extLst>
                  <a:ext uri="{0D108BD9-81ED-4DB2-BD59-A6C34878D82A}">
                    <a16:rowId xmlns:a16="http://schemas.microsoft.com/office/drawing/2014/main" xmlns="" val="2817589448"/>
                  </a:ext>
                </a:extLst>
              </a:tr>
              <a:tr h="370840">
                <a:tc>
                  <a:txBody>
                    <a:bodyPr/>
                    <a:lstStyle/>
                    <a:p>
                      <a:r>
                        <a:rPr lang="en-IN" dirty="0"/>
                        <a:t>3</a:t>
                      </a:r>
                    </a:p>
                  </a:txBody>
                  <a:tcPr>
                    <a:solidFill>
                      <a:schemeClr val="accent6"/>
                    </a:solidFill>
                  </a:tcPr>
                </a:tc>
                <a:tc>
                  <a:txBody>
                    <a:bodyPr/>
                    <a:lstStyle/>
                    <a:p>
                      <a:r>
                        <a:rPr lang="en-IN" dirty="0"/>
                        <a:t>Tamil Nadu</a:t>
                      </a:r>
                    </a:p>
                  </a:txBody>
                  <a:tcPr>
                    <a:solidFill>
                      <a:schemeClr val="accent6"/>
                    </a:solidFill>
                  </a:tcPr>
                </a:tc>
                <a:tc>
                  <a:txBody>
                    <a:bodyPr/>
                    <a:lstStyle/>
                    <a:p>
                      <a:pPr algn="ctr"/>
                      <a:r>
                        <a:rPr lang="en-IN" dirty="0"/>
                        <a:t>78</a:t>
                      </a:r>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BOTTOM+2</a:t>
                      </a:r>
                    </a:p>
                  </a:txBody>
                  <a:tcPr>
                    <a:solidFill>
                      <a:srgbClr val="FF0000"/>
                    </a:solidFill>
                  </a:tcPr>
                </a:tc>
                <a:tc>
                  <a:txBody>
                    <a:bodyPr/>
                    <a:lstStyle/>
                    <a:p>
                      <a:r>
                        <a:rPr lang="en-IN" dirty="0"/>
                        <a:t>Nagaland</a:t>
                      </a:r>
                    </a:p>
                  </a:txBody>
                  <a:tcPr>
                    <a:solidFill>
                      <a:srgbClr val="FF0000"/>
                    </a:solidFill>
                  </a:tcPr>
                </a:tc>
                <a:tc>
                  <a:txBody>
                    <a:bodyPr/>
                    <a:lstStyle/>
                    <a:p>
                      <a:pPr algn="ctr"/>
                      <a:r>
                        <a:rPr lang="en-IN" dirty="0"/>
                        <a:t>63</a:t>
                      </a:r>
                    </a:p>
                  </a:txBody>
                  <a:tcPr>
                    <a:solidFill>
                      <a:srgbClr val="FF0000"/>
                    </a:solidFill>
                  </a:tcPr>
                </a:tc>
                <a:extLst>
                  <a:ext uri="{0D108BD9-81ED-4DB2-BD59-A6C34878D82A}">
                    <a16:rowId xmlns:a16="http://schemas.microsoft.com/office/drawing/2014/main" xmlns="" val="2918357814"/>
                  </a:ext>
                </a:extLst>
              </a:tr>
              <a:tr h="370840">
                <a:tc>
                  <a:txBody>
                    <a:bodyPr/>
                    <a:lstStyle/>
                    <a:p>
                      <a:r>
                        <a:rPr lang="en-IN" dirty="0"/>
                        <a:t>4</a:t>
                      </a:r>
                    </a:p>
                  </a:txBody>
                  <a:tcPr>
                    <a:solidFill>
                      <a:schemeClr val="accent6"/>
                    </a:solidFill>
                  </a:tcPr>
                </a:tc>
                <a:tc>
                  <a:txBody>
                    <a:bodyPr/>
                    <a:lstStyle/>
                    <a:p>
                      <a:r>
                        <a:rPr lang="en-IN" dirty="0"/>
                        <a:t>Goa</a:t>
                      </a:r>
                    </a:p>
                  </a:txBody>
                  <a:tcPr>
                    <a:solidFill>
                      <a:schemeClr val="accent6"/>
                    </a:solidFill>
                  </a:tcPr>
                </a:tc>
                <a:tc>
                  <a:txBody>
                    <a:bodyPr/>
                    <a:lstStyle/>
                    <a:p>
                      <a:pPr algn="ctr"/>
                      <a:r>
                        <a:rPr lang="en-IN" dirty="0"/>
                        <a:t>77</a:t>
                      </a:r>
                    </a:p>
                  </a:txBody>
                  <a:tcPr>
                    <a:solidFill>
                      <a:schemeClr val="accent6"/>
                    </a:solidFill>
                  </a:tcPr>
                </a:tc>
                <a:tc>
                  <a:txBody>
                    <a:bodyPr/>
                    <a:lstStyle/>
                    <a:p>
                      <a:r>
                        <a:rPr lang="en-IN" dirty="0"/>
                        <a:t>BOTTOM+3</a:t>
                      </a:r>
                    </a:p>
                  </a:txBody>
                  <a:tcPr>
                    <a:solidFill>
                      <a:srgbClr val="FF0000"/>
                    </a:solidFill>
                  </a:tcPr>
                </a:tc>
                <a:tc>
                  <a:txBody>
                    <a:bodyPr/>
                    <a:lstStyle/>
                    <a:p>
                      <a:r>
                        <a:rPr lang="en-IN" dirty="0"/>
                        <a:t>Meghalaya</a:t>
                      </a:r>
                    </a:p>
                  </a:txBody>
                  <a:tcPr>
                    <a:solidFill>
                      <a:srgbClr val="FF0000"/>
                    </a:solidFill>
                  </a:tcPr>
                </a:tc>
                <a:tc>
                  <a:txBody>
                    <a:bodyPr/>
                    <a:lstStyle/>
                    <a:p>
                      <a:pPr algn="ctr"/>
                      <a:r>
                        <a:rPr lang="en-IN" dirty="0"/>
                        <a:t>63</a:t>
                      </a:r>
                    </a:p>
                  </a:txBody>
                  <a:tcPr>
                    <a:solidFill>
                      <a:srgbClr val="FF0000"/>
                    </a:solidFill>
                  </a:tcPr>
                </a:tc>
                <a:extLst>
                  <a:ext uri="{0D108BD9-81ED-4DB2-BD59-A6C34878D82A}">
                    <a16:rowId xmlns:a16="http://schemas.microsoft.com/office/drawing/2014/main" xmlns="" val="3261893530"/>
                  </a:ext>
                </a:extLst>
              </a:tr>
              <a:tr h="370840">
                <a:tc>
                  <a:txBody>
                    <a:bodyPr/>
                    <a:lstStyle/>
                    <a:p>
                      <a:r>
                        <a:rPr lang="en-IN" dirty="0"/>
                        <a:t>5</a:t>
                      </a:r>
                    </a:p>
                  </a:txBody>
                  <a:tcPr>
                    <a:solidFill>
                      <a:schemeClr val="accent6"/>
                    </a:solidFill>
                  </a:tcPr>
                </a:tc>
                <a:tc>
                  <a:txBody>
                    <a:bodyPr/>
                    <a:lstStyle/>
                    <a:p>
                      <a:r>
                        <a:rPr lang="en-IN" dirty="0"/>
                        <a:t>Himachal Pradesh</a:t>
                      </a:r>
                    </a:p>
                  </a:txBody>
                  <a:tcPr>
                    <a:solidFill>
                      <a:schemeClr val="accent6"/>
                    </a:solidFill>
                  </a:tcPr>
                </a:tc>
                <a:tc>
                  <a:txBody>
                    <a:bodyPr/>
                    <a:lstStyle/>
                    <a:p>
                      <a:pPr algn="ctr"/>
                      <a:r>
                        <a:rPr lang="en-IN" dirty="0"/>
                        <a:t>77</a:t>
                      </a:r>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BOTTOM+4</a:t>
                      </a:r>
                    </a:p>
                  </a:txBody>
                  <a:tcPr>
                    <a:solidFill>
                      <a:srgbClr val="FF0000"/>
                    </a:solidFill>
                  </a:tcPr>
                </a:tc>
                <a:tc>
                  <a:txBody>
                    <a:bodyPr/>
                    <a:lstStyle/>
                    <a:p>
                      <a:r>
                        <a:rPr lang="en-IN" dirty="0"/>
                        <a:t>Arunachal Pradesh</a:t>
                      </a:r>
                    </a:p>
                  </a:txBody>
                  <a:tcPr>
                    <a:solidFill>
                      <a:srgbClr val="FF0000"/>
                    </a:solidFill>
                  </a:tcPr>
                </a:tc>
                <a:tc>
                  <a:txBody>
                    <a:bodyPr/>
                    <a:lstStyle/>
                    <a:p>
                      <a:pPr algn="ctr"/>
                      <a:r>
                        <a:rPr lang="en-IN" dirty="0"/>
                        <a:t>65</a:t>
                      </a:r>
                    </a:p>
                  </a:txBody>
                  <a:tcPr>
                    <a:solidFill>
                      <a:srgbClr val="FF0000"/>
                    </a:solidFill>
                  </a:tcPr>
                </a:tc>
                <a:extLst>
                  <a:ext uri="{0D108BD9-81ED-4DB2-BD59-A6C34878D82A}">
                    <a16:rowId xmlns:a16="http://schemas.microsoft.com/office/drawing/2014/main" xmlns="" val="4059227841"/>
                  </a:ext>
                </a:extLst>
              </a:tr>
              <a:tr h="370840">
                <a:tc>
                  <a:txBody>
                    <a:bodyPr/>
                    <a:lstStyle/>
                    <a:p>
                      <a:r>
                        <a:rPr lang="en-IN" dirty="0"/>
                        <a:t>6</a:t>
                      </a:r>
                    </a:p>
                  </a:txBody>
                  <a:tcPr>
                    <a:solidFill>
                      <a:schemeClr val="accent6"/>
                    </a:solidFill>
                  </a:tcPr>
                </a:tc>
                <a:tc>
                  <a:txBody>
                    <a:bodyPr/>
                    <a:lstStyle/>
                    <a:p>
                      <a:r>
                        <a:rPr lang="en-IN" dirty="0"/>
                        <a:t>Punjab</a:t>
                      </a:r>
                    </a:p>
                  </a:txBody>
                  <a:tcPr>
                    <a:solidFill>
                      <a:schemeClr val="accent6"/>
                    </a:solidFill>
                  </a:tcPr>
                </a:tc>
                <a:tc>
                  <a:txBody>
                    <a:bodyPr/>
                    <a:lstStyle/>
                    <a:p>
                      <a:pPr algn="ctr"/>
                      <a:r>
                        <a:rPr lang="en-IN" dirty="0"/>
                        <a:t>76</a:t>
                      </a:r>
                    </a:p>
                  </a:txBody>
                  <a:tcPr>
                    <a:solidFill>
                      <a:schemeClr val="accent6"/>
                    </a:solidFill>
                  </a:tcPr>
                </a:tc>
                <a:tc>
                  <a:txBody>
                    <a:bodyPr/>
                    <a:lstStyle/>
                    <a:p>
                      <a:r>
                        <a:rPr lang="en-IN" dirty="0"/>
                        <a:t>BOTTOM+5</a:t>
                      </a:r>
                    </a:p>
                  </a:txBody>
                  <a:tcPr>
                    <a:solidFill>
                      <a:srgbClr val="FF0000"/>
                    </a:solidFill>
                  </a:tcPr>
                </a:tc>
                <a:tc>
                  <a:txBody>
                    <a:bodyPr/>
                    <a:lstStyle/>
                    <a:p>
                      <a:r>
                        <a:rPr lang="en-IN" dirty="0"/>
                        <a:t>Assam</a:t>
                      </a:r>
                    </a:p>
                  </a:txBody>
                  <a:tcPr>
                    <a:solidFill>
                      <a:srgbClr val="FF0000"/>
                    </a:solidFill>
                  </a:tcPr>
                </a:tc>
                <a:tc>
                  <a:txBody>
                    <a:bodyPr/>
                    <a:lstStyle/>
                    <a:p>
                      <a:pPr algn="ctr"/>
                      <a:r>
                        <a:rPr lang="en-IN" dirty="0"/>
                        <a:t>65</a:t>
                      </a:r>
                    </a:p>
                  </a:txBody>
                  <a:tcPr>
                    <a:solidFill>
                      <a:srgbClr val="FF0000"/>
                    </a:solidFill>
                  </a:tcPr>
                </a:tc>
                <a:extLst>
                  <a:ext uri="{0D108BD9-81ED-4DB2-BD59-A6C34878D82A}">
                    <a16:rowId xmlns:a16="http://schemas.microsoft.com/office/drawing/2014/main" xmlns="" val="4029789442"/>
                  </a:ext>
                </a:extLst>
              </a:tr>
              <a:tr h="370840">
                <a:tc>
                  <a:txBody>
                    <a:bodyPr/>
                    <a:lstStyle/>
                    <a:p>
                      <a:r>
                        <a:rPr lang="en-IN" dirty="0"/>
                        <a:t>7</a:t>
                      </a:r>
                    </a:p>
                  </a:txBody>
                  <a:tcPr>
                    <a:solidFill>
                      <a:schemeClr val="accent6"/>
                    </a:solidFill>
                  </a:tcPr>
                </a:tc>
                <a:tc>
                  <a:txBody>
                    <a:bodyPr/>
                    <a:lstStyle/>
                    <a:p>
                      <a:r>
                        <a:rPr lang="en-IN" dirty="0"/>
                        <a:t>Sikkim</a:t>
                      </a:r>
                    </a:p>
                  </a:txBody>
                  <a:tcPr>
                    <a:solidFill>
                      <a:schemeClr val="accent6"/>
                    </a:solidFill>
                  </a:tcPr>
                </a:tc>
                <a:tc>
                  <a:txBody>
                    <a:bodyPr/>
                    <a:lstStyle/>
                    <a:p>
                      <a:pPr algn="ctr"/>
                      <a:r>
                        <a:rPr lang="en-IN" dirty="0"/>
                        <a:t>76</a:t>
                      </a:r>
                    </a:p>
                  </a:txBody>
                  <a:tcPr>
                    <a:solidFill>
                      <a:schemeClr val="accent6"/>
                    </a:solidFill>
                  </a:tcPr>
                </a:tc>
                <a:tc>
                  <a:txBody>
                    <a:bodyPr/>
                    <a:lstStyle/>
                    <a:p>
                      <a:r>
                        <a:rPr lang="en-IN" dirty="0"/>
                        <a:t>BOTTOM+6</a:t>
                      </a:r>
                    </a:p>
                  </a:txBody>
                  <a:tcPr>
                    <a:solidFill>
                      <a:srgbClr val="FF0000"/>
                    </a:solidFill>
                  </a:tcPr>
                </a:tc>
                <a:tc>
                  <a:txBody>
                    <a:bodyPr/>
                    <a:lstStyle/>
                    <a:p>
                      <a:r>
                        <a:rPr lang="en-IN" dirty="0"/>
                        <a:t>Odisha</a:t>
                      </a:r>
                    </a:p>
                  </a:txBody>
                  <a:tcPr>
                    <a:solidFill>
                      <a:srgbClr val="FF0000"/>
                    </a:solidFill>
                  </a:tcPr>
                </a:tc>
                <a:tc>
                  <a:txBody>
                    <a:bodyPr/>
                    <a:lstStyle/>
                    <a:p>
                      <a:pPr algn="ctr"/>
                      <a:r>
                        <a:rPr lang="en-IN" dirty="0"/>
                        <a:t>66</a:t>
                      </a:r>
                    </a:p>
                  </a:txBody>
                  <a:tcPr>
                    <a:solidFill>
                      <a:srgbClr val="FF0000"/>
                    </a:solidFill>
                  </a:tcPr>
                </a:tc>
                <a:extLst>
                  <a:ext uri="{0D108BD9-81ED-4DB2-BD59-A6C34878D82A}">
                    <a16:rowId xmlns:a16="http://schemas.microsoft.com/office/drawing/2014/main" xmlns="" val="3221227006"/>
                  </a:ext>
                </a:extLst>
              </a:tr>
            </a:tbl>
          </a:graphicData>
        </a:graphic>
      </p:graphicFrame>
      <p:sp>
        <p:nvSpPr>
          <p:cNvPr id="5" name="Rectangle 4">
            <a:extLst>
              <a:ext uri="{FF2B5EF4-FFF2-40B4-BE49-F238E27FC236}">
                <a16:creationId xmlns:a16="http://schemas.microsoft.com/office/drawing/2014/main" xmlns="" id="{E2FF9764-749B-4E70-8D1E-AE9D2C5B9AF7}"/>
              </a:ext>
            </a:extLst>
          </p:cNvPr>
          <p:cNvSpPr/>
          <p:nvPr/>
        </p:nvSpPr>
        <p:spPr>
          <a:xfrm>
            <a:off x="840378" y="5001259"/>
            <a:ext cx="4750525" cy="513806"/>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Top 2 UT’s  - Chandigarh (79), J&amp;K (74)</a:t>
            </a:r>
          </a:p>
        </p:txBody>
      </p:sp>
      <p:sp>
        <p:nvSpPr>
          <p:cNvPr id="6" name="Rectangle 5">
            <a:extLst>
              <a:ext uri="{FF2B5EF4-FFF2-40B4-BE49-F238E27FC236}">
                <a16:creationId xmlns:a16="http://schemas.microsoft.com/office/drawing/2014/main" xmlns="" id="{E5F1090A-DDC1-4961-9B80-0B7AC3CA61F7}"/>
              </a:ext>
            </a:extLst>
          </p:cNvPr>
          <p:cNvSpPr/>
          <p:nvPr/>
        </p:nvSpPr>
        <p:spPr>
          <a:xfrm>
            <a:off x="5982789" y="5001259"/>
            <a:ext cx="4763588" cy="51380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INDIA SCORE - 71</a:t>
            </a:r>
          </a:p>
        </p:txBody>
      </p:sp>
      <p:sp>
        <p:nvSpPr>
          <p:cNvPr id="7" name="Rectangle 6">
            <a:extLst>
              <a:ext uri="{FF2B5EF4-FFF2-40B4-BE49-F238E27FC236}">
                <a16:creationId xmlns:a16="http://schemas.microsoft.com/office/drawing/2014/main" xmlns="" id="{57606D10-F8C9-4AD5-B38F-100CB36C6AAA}"/>
              </a:ext>
            </a:extLst>
          </p:cNvPr>
          <p:cNvSpPr/>
          <p:nvPr/>
        </p:nvSpPr>
        <p:spPr>
          <a:xfrm>
            <a:off x="838199" y="5985961"/>
            <a:ext cx="6175343" cy="513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i="1" dirty="0" err="1"/>
              <a:t>Source:https</a:t>
            </a:r>
            <a:r>
              <a:rPr lang="en-IN" i="1" dirty="0"/>
              <a:t>://pib.gov.in/PressReleasePage.aspx?PRID=2032857</a:t>
            </a:r>
          </a:p>
        </p:txBody>
      </p:sp>
    </p:spTree>
    <p:extLst>
      <p:ext uri="{BB962C8B-B14F-4D97-AF65-F5344CB8AC3E}">
        <p14:creationId xmlns:p14="http://schemas.microsoft.com/office/powerpoint/2010/main" xmlns="" val="1195152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0907E5-2CEF-8DDA-D243-2DC12CD70322}"/>
              </a:ext>
            </a:extLst>
          </p:cNvPr>
          <p:cNvSpPr>
            <a:spLocks noGrp="1"/>
          </p:cNvSpPr>
          <p:nvPr>
            <p:ph type="title"/>
          </p:nvPr>
        </p:nvSpPr>
        <p:spPr>
          <a:xfrm>
            <a:off x="838200" y="260284"/>
            <a:ext cx="10515600" cy="795518"/>
          </a:xfrm>
        </p:spPr>
        <p:txBody>
          <a:bodyPr/>
          <a:lstStyle/>
          <a:p>
            <a:r>
              <a:rPr lang="en-IN" dirty="0"/>
              <a:t>The Gaps in Progress – SDG Targets</a:t>
            </a:r>
          </a:p>
        </p:txBody>
      </p:sp>
      <p:sp>
        <p:nvSpPr>
          <p:cNvPr id="3" name="Content Placeholder 2">
            <a:extLst>
              <a:ext uri="{FF2B5EF4-FFF2-40B4-BE49-F238E27FC236}">
                <a16:creationId xmlns:a16="http://schemas.microsoft.com/office/drawing/2014/main" xmlns="" id="{A22F0E3D-75F1-BFE0-F019-B2584FEDCE88}"/>
              </a:ext>
            </a:extLst>
          </p:cNvPr>
          <p:cNvSpPr>
            <a:spLocks noGrp="1"/>
          </p:cNvSpPr>
          <p:nvPr>
            <p:ph idx="1"/>
          </p:nvPr>
        </p:nvSpPr>
        <p:spPr>
          <a:xfrm>
            <a:off x="838200" y="1451728"/>
            <a:ext cx="10515600" cy="4725235"/>
          </a:xfrm>
        </p:spPr>
        <p:txBody>
          <a:bodyPr>
            <a:normAutofit/>
          </a:bodyPr>
          <a:lstStyle/>
          <a:p>
            <a:r>
              <a:rPr lang="en-IN" sz="2600" dirty="0"/>
              <a:t>Awareness levels about SDGs around 50%</a:t>
            </a:r>
          </a:p>
          <a:p>
            <a:r>
              <a:rPr lang="en-IN" sz="2600" dirty="0"/>
              <a:t>Achievement – 16% of SDG targets are progressing, but none of the SDGs are on track to be achieved by 2030.</a:t>
            </a:r>
          </a:p>
          <a:p>
            <a:r>
              <a:rPr lang="en-IN" sz="2600" dirty="0"/>
              <a:t>Largest gaps in investment – Energy, Water and Transport infrastructure</a:t>
            </a:r>
          </a:p>
          <a:p>
            <a:r>
              <a:rPr lang="en-GB" sz="2600" b="0" i="0" dirty="0">
                <a:solidFill>
                  <a:srgbClr val="4A4A4A"/>
                </a:solidFill>
                <a:effectLst/>
              </a:rPr>
              <a:t>Today’s global economy continues to be based on two pillars—the exploitation of people, and the exploitation of the planet – both have long-term economic implications</a:t>
            </a:r>
            <a:endParaRPr lang="en-IN" sz="2600" dirty="0"/>
          </a:p>
          <a:p>
            <a:r>
              <a:rPr lang="en-IN" sz="2600" dirty="0"/>
              <a:t>Developing countries face challenges of high debt and a huge funding gap estimated $ 4 trillion annually</a:t>
            </a:r>
          </a:p>
          <a:p>
            <a:r>
              <a:rPr lang="en-IN" sz="2600" dirty="0"/>
              <a:t>Increase in forcibly displaced people and spike in civilian casualties hampering Peace and Security</a:t>
            </a:r>
          </a:p>
        </p:txBody>
      </p:sp>
      <p:sp>
        <p:nvSpPr>
          <p:cNvPr id="4" name="Footer Placeholder 3">
            <a:extLst>
              <a:ext uri="{FF2B5EF4-FFF2-40B4-BE49-F238E27FC236}">
                <a16:creationId xmlns:a16="http://schemas.microsoft.com/office/drawing/2014/main" xmlns="" id="{0118501F-8785-15B7-3442-B1983373264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7234214E-98B6-4B95-D964-5C4D6BFE0713}"/>
              </a:ext>
            </a:extLst>
          </p:cNvPr>
          <p:cNvSpPr>
            <a:spLocks noGrp="1"/>
          </p:cNvSpPr>
          <p:nvPr>
            <p:ph type="sldNum" sz="quarter" idx="12"/>
          </p:nvPr>
        </p:nvSpPr>
        <p:spPr/>
        <p:txBody>
          <a:bodyPr/>
          <a:lstStyle/>
          <a:p>
            <a:fld id="{B824ACC9-2D37-420A-8C2C-B2DE8AA43397}" type="slidenum">
              <a:rPr lang="en-IN" smtClean="0"/>
              <a:pPr/>
              <a:t>23</a:t>
            </a:fld>
            <a:endParaRPr lang="en-IN"/>
          </a:p>
        </p:txBody>
      </p:sp>
    </p:spTree>
    <p:extLst>
      <p:ext uri="{BB962C8B-B14F-4D97-AF65-F5344CB8AC3E}">
        <p14:creationId xmlns:p14="http://schemas.microsoft.com/office/powerpoint/2010/main" xmlns="" val="3166420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A7F225-5076-19BE-E8C9-AF82B6AF8DF9}"/>
              </a:ext>
            </a:extLst>
          </p:cNvPr>
          <p:cNvSpPr>
            <a:spLocks noGrp="1"/>
          </p:cNvSpPr>
          <p:nvPr>
            <p:ph type="title"/>
          </p:nvPr>
        </p:nvSpPr>
        <p:spPr>
          <a:xfrm>
            <a:off x="838200" y="365126"/>
            <a:ext cx="10515600" cy="869786"/>
          </a:xfrm>
        </p:spPr>
        <p:txBody>
          <a:bodyPr/>
          <a:lstStyle/>
          <a:p>
            <a:r>
              <a:rPr lang="en-IN" dirty="0"/>
              <a:t>Closing the gap – SDG targets</a:t>
            </a:r>
          </a:p>
        </p:txBody>
      </p:sp>
      <p:sp>
        <p:nvSpPr>
          <p:cNvPr id="3" name="Content Placeholder 2">
            <a:extLst>
              <a:ext uri="{FF2B5EF4-FFF2-40B4-BE49-F238E27FC236}">
                <a16:creationId xmlns:a16="http://schemas.microsoft.com/office/drawing/2014/main" xmlns="" id="{31CA1428-C8AE-2713-A534-D20D77915D51}"/>
              </a:ext>
            </a:extLst>
          </p:cNvPr>
          <p:cNvSpPr>
            <a:spLocks noGrp="1"/>
          </p:cNvSpPr>
          <p:nvPr>
            <p:ph idx="1"/>
          </p:nvPr>
        </p:nvSpPr>
        <p:spPr>
          <a:xfrm>
            <a:off x="838200" y="1527142"/>
            <a:ext cx="10515600" cy="4649821"/>
          </a:xfrm>
        </p:spPr>
        <p:txBody>
          <a:bodyPr/>
          <a:lstStyle/>
          <a:p>
            <a:r>
              <a:rPr lang="en-IN" dirty="0"/>
              <a:t>New tax on wealthy / Super rich</a:t>
            </a:r>
          </a:p>
          <a:p>
            <a:r>
              <a:rPr lang="en-IN" dirty="0"/>
              <a:t>Tax / Levy on Pollution</a:t>
            </a:r>
          </a:p>
          <a:p>
            <a:r>
              <a:rPr lang="en-IN" dirty="0"/>
              <a:t>Carbon Tax</a:t>
            </a:r>
          </a:p>
          <a:p>
            <a:r>
              <a:rPr lang="en-IN" dirty="0"/>
              <a:t>Other Fiscal measures in respective countries</a:t>
            </a:r>
          </a:p>
          <a:p>
            <a:r>
              <a:rPr lang="en-IN" dirty="0"/>
              <a:t>Debt relief for low and middle income jurisdictions</a:t>
            </a:r>
          </a:p>
          <a:p>
            <a:r>
              <a:rPr lang="en-IN" dirty="0"/>
              <a:t>Directing subsidies for encouraging environmentally sustainable activities</a:t>
            </a:r>
          </a:p>
          <a:p>
            <a:r>
              <a:rPr lang="en-IN" dirty="0"/>
              <a:t>Green Bonds for financing sustainable projects</a:t>
            </a:r>
          </a:p>
          <a:p>
            <a:r>
              <a:rPr lang="en-IN" dirty="0"/>
              <a:t>Circular Economy</a:t>
            </a:r>
          </a:p>
          <a:p>
            <a:endParaRPr lang="en-IN" dirty="0"/>
          </a:p>
          <a:p>
            <a:endParaRPr lang="en-IN" dirty="0"/>
          </a:p>
          <a:p>
            <a:endParaRPr lang="en-IN" dirty="0"/>
          </a:p>
        </p:txBody>
      </p:sp>
      <p:sp>
        <p:nvSpPr>
          <p:cNvPr id="4" name="Footer Placeholder 3">
            <a:extLst>
              <a:ext uri="{FF2B5EF4-FFF2-40B4-BE49-F238E27FC236}">
                <a16:creationId xmlns:a16="http://schemas.microsoft.com/office/drawing/2014/main" xmlns="" id="{19172FBC-AF82-506C-5C81-A314B6156BD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75745A69-F744-F5F8-6389-34CCC7C602ED}"/>
              </a:ext>
            </a:extLst>
          </p:cNvPr>
          <p:cNvSpPr>
            <a:spLocks noGrp="1"/>
          </p:cNvSpPr>
          <p:nvPr>
            <p:ph type="sldNum" sz="quarter" idx="12"/>
          </p:nvPr>
        </p:nvSpPr>
        <p:spPr/>
        <p:txBody>
          <a:bodyPr/>
          <a:lstStyle/>
          <a:p>
            <a:fld id="{B824ACC9-2D37-420A-8C2C-B2DE8AA43397}" type="slidenum">
              <a:rPr lang="en-IN" smtClean="0"/>
              <a:pPr/>
              <a:t>24</a:t>
            </a:fld>
            <a:endParaRPr lang="en-IN"/>
          </a:p>
        </p:txBody>
      </p:sp>
    </p:spTree>
    <p:extLst>
      <p:ext uri="{BB962C8B-B14F-4D97-AF65-F5344CB8AC3E}">
        <p14:creationId xmlns:p14="http://schemas.microsoft.com/office/powerpoint/2010/main" xmlns="" val="2450989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2B6DDF-7D7C-51BE-1E42-135F6E7447ED}"/>
              </a:ext>
            </a:extLst>
          </p:cNvPr>
          <p:cNvSpPr>
            <a:spLocks noGrp="1"/>
          </p:cNvSpPr>
          <p:nvPr>
            <p:ph type="title"/>
          </p:nvPr>
        </p:nvSpPr>
        <p:spPr>
          <a:xfrm>
            <a:off x="838200" y="365126"/>
            <a:ext cx="10515600" cy="958066"/>
          </a:xfrm>
        </p:spPr>
        <p:txBody>
          <a:bodyPr/>
          <a:lstStyle/>
          <a:p>
            <a:r>
              <a:rPr lang="en-IN" dirty="0"/>
              <a:t>Green Bonds - for climate change </a:t>
            </a:r>
          </a:p>
        </p:txBody>
      </p:sp>
      <p:pic>
        <p:nvPicPr>
          <p:cNvPr id="4" name="Content Placeholder 3" descr="S&amp;P Global Ratings forecasts">
            <a:extLst>
              <a:ext uri="{FF2B5EF4-FFF2-40B4-BE49-F238E27FC236}">
                <a16:creationId xmlns:a16="http://schemas.microsoft.com/office/drawing/2014/main" xmlns="" id="{68A6B73E-A023-0765-32F2-CEE120664476}"/>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11151" y="1626202"/>
            <a:ext cx="8740140" cy="4328160"/>
          </a:xfrm>
          <a:prstGeom prst="rect">
            <a:avLst/>
          </a:prstGeom>
          <a:noFill/>
          <a:ln>
            <a:noFill/>
          </a:ln>
        </p:spPr>
      </p:pic>
      <p:sp>
        <p:nvSpPr>
          <p:cNvPr id="5" name="Rectangle 4">
            <a:extLst>
              <a:ext uri="{FF2B5EF4-FFF2-40B4-BE49-F238E27FC236}">
                <a16:creationId xmlns:a16="http://schemas.microsoft.com/office/drawing/2014/main" xmlns="" id="{E85C6FAD-5190-75A2-1C67-C9B769EFA962}"/>
              </a:ext>
            </a:extLst>
          </p:cNvPr>
          <p:cNvSpPr/>
          <p:nvPr/>
        </p:nvSpPr>
        <p:spPr>
          <a:xfrm>
            <a:off x="1311150" y="6144081"/>
            <a:ext cx="8049665" cy="4358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a:t>https://www.weforum.org/stories/2024/11/what-are-green-bonds-climate-change/</a:t>
            </a:r>
          </a:p>
        </p:txBody>
      </p:sp>
      <p:sp>
        <p:nvSpPr>
          <p:cNvPr id="3" name="Footer Placeholder 2">
            <a:extLst>
              <a:ext uri="{FF2B5EF4-FFF2-40B4-BE49-F238E27FC236}">
                <a16:creationId xmlns:a16="http://schemas.microsoft.com/office/drawing/2014/main" xmlns="" id="{ED2E9944-9437-ABE2-F988-21F6EF3E80E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C53F0288-1E5A-15B5-4FFB-94AE20A3CEE0}"/>
              </a:ext>
            </a:extLst>
          </p:cNvPr>
          <p:cNvSpPr>
            <a:spLocks noGrp="1"/>
          </p:cNvSpPr>
          <p:nvPr>
            <p:ph type="sldNum" sz="quarter" idx="12"/>
          </p:nvPr>
        </p:nvSpPr>
        <p:spPr/>
        <p:txBody>
          <a:bodyPr/>
          <a:lstStyle/>
          <a:p>
            <a:fld id="{B824ACC9-2D37-420A-8C2C-B2DE8AA43397}" type="slidenum">
              <a:rPr lang="en-IN" smtClean="0"/>
              <a:pPr/>
              <a:t>25</a:t>
            </a:fld>
            <a:endParaRPr lang="en-IN"/>
          </a:p>
        </p:txBody>
      </p:sp>
    </p:spTree>
    <p:extLst>
      <p:ext uri="{BB962C8B-B14F-4D97-AF65-F5344CB8AC3E}">
        <p14:creationId xmlns:p14="http://schemas.microsoft.com/office/powerpoint/2010/main" xmlns="" val="1666673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4EE9C9-65DB-4200-BBE1-C3606CD3CF29}"/>
              </a:ext>
            </a:extLst>
          </p:cNvPr>
          <p:cNvSpPr>
            <a:spLocks noGrp="1"/>
          </p:cNvSpPr>
          <p:nvPr>
            <p:ph type="ctrTitle"/>
          </p:nvPr>
        </p:nvSpPr>
        <p:spPr>
          <a:xfrm>
            <a:off x="1524000" y="2076995"/>
            <a:ext cx="9144000" cy="3051219"/>
          </a:xfrm>
        </p:spPr>
        <p:txBody>
          <a:bodyPr>
            <a:normAutofit fontScale="90000"/>
          </a:bodyPr>
          <a:lstStyle/>
          <a:p>
            <a:r>
              <a:rPr lang="en-IN" b="1" dirty="0"/>
              <a:t/>
            </a:r>
            <a:br>
              <a:rPr lang="en-IN" b="1" dirty="0"/>
            </a:br>
            <a:r>
              <a:rPr lang="en-IN" b="1" dirty="0"/>
              <a:t>LIFE CYCLE ASSESSMENT,</a:t>
            </a:r>
            <a:br>
              <a:rPr lang="en-IN" b="1" dirty="0"/>
            </a:br>
            <a:r>
              <a:rPr lang="en-IN" b="1" dirty="0"/>
              <a:t>CIRCULAR ECONOMY</a:t>
            </a:r>
            <a:br>
              <a:rPr lang="en-IN" b="1" dirty="0"/>
            </a:br>
            <a:r>
              <a:rPr lang="en-IN" b="1" dirty="0"/>
              <a:t>&amp;</a:t>
            </a:r>
            <a:br>
              <a:rPr lang="en-IN" b="1" dirty="0"/>
            </a:br>
            <a:r>
              <a:rPr lang="en-IN" b="1" dirty="0"/>
              <a:t>ESG MATURITY</a:t>
            </a:r>
          </a:p>
        </p:txBody>
      </p:sp>
      <p:sp>
        <p:nvSpPr>
          <p:cNvPr id="3" name="Subtitle 2">
            <a:extLst>
              <a:ext uri="{FF2B5EF4-FFF2-40B4-BE49-F238E27FC236}">
                <a16:creationId xmlns:a16="http://schemas.microsoft.com/office/drawing/2014/main" xmlns="" id="{88C56C1D-1255-446B-A19B-F6552DA23F41}"/>
              </a:ext>
            </a:extLst>
          </p:cNvPr>
          <p:cNvSpPr>
            <a:spLocks noGrp="1"/>
          </p:cNvSpPr>
          <p:nvPr>
            <p:ph type="subTitle" idx="1"/>
          </p:nvPr>
        </p:nvSpPr>
        <p:spPr>
          <a:xfrm>
            <a:off x="1524000" y="5400588"/>
            <a:ext cx="9144000" cy="877389"/>
          </a:xfrm>
        </p:spPr>
        <p:txBody>
          <a:bodyPr/>
          <a:lstStyle/>
          <a:p>
            <a:endParaRPr lang="en-IN" dirty="0"/>
          </a:p>
        </p:txBody>
      </p:sp>
    </p:spTree>
    <p:extLst>
      <p:ext uri="{BB962C8B-B14F-4D97-AF65-F5344CB8AC3E}">
        <p14:creationId xmlns:p14="http://schemas.microsoft.com/office/powerpoint/2010/main" xmlns="" val="2105014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218FCA-78AA-4F42-B675-14DAC64A9A91}"/>
              </a:ext>
            </a:extLst>
          </p:cNvPr>
          <p:cNvSpPr>
            <a:spLocks noGrp="1"/>
          </p:cNvSpPr>
          <p:nvPr>
            <p:ph type="title"/>
          </p:nvPr>
        </p:nvSpPr>
        <p:spPr>
          <a:xfrm>
            <a:off x="838200" y="365126"/>
            <a:ext cx="10515600" cy="871492"/>
          </a:xfrm>
        </p:spPr>
        <p:txBody>
          <a:bodyPr/>
          <a:lstStyle/>
          <a:p>
            <a:pPr algn="ctr"/>
            <a:r>
              <a:rPr lang="en-IN" b="1" dirty="0"/>
              <a:t>Product Life Cycle Concept</a:t>
            </a:r>
          </a:p>
        </p:txBody>
      </p:sp>
      <p:sp>
        <p:nvSpPr>
          <p:cNvPr id="3" name="Content Placeholder 2">
            <a:extLst>
              <a:ext uri="{FF2B5EF4-FFF2-40B4-BE49-F238E27FC236}">
                <a16:creationId xmlns:a16="http://schemas.microsoft.com/office/drawing/2014/main" xmlns="" id="{1611C13F-D8AC-4502-B6EB-FA7D0CFAFF57}"/>
              </a:ext>
            </a:extLst>
          </p:cNvPr>
          <p:cNvSpPr>
            <a:spLocks noGrp="1"/>
          </p:cNvSpPr>
          <p:nvPr>
            <p:ph idx="1"/>
          </p:nvPr>
        </p:nvSpPr>
        <p:spPr>
          <a:xfrm>
            <a:off x="838200" y="1637211"/>
            <a:ext cx="10515600" cy="4336869"/>
          </a:xfrm>
        </p:spPr>
        <p:txBody>
          <a:bodyPr/>
          <a:lstStyle/>
          <a:p>
            <a:r>
              <a:rPr lang="en-IN" dirty="0"/>
              <a:t>Development</a:t>
            </a:r>
          </a:p>
          <a:p>
            <a:r>
              <a:rPr lang="en-IN" dirty="0"/>
              <a:t>Introduction</a:t>
            </a:r>
          </a:p>
          <a:p>
            <a:r>
              <a:rPr lang="en-IN" dirty="0"/>
              <a:t>Growth</a:t>
            </a:r>
          </a:p>
          <a:p>
            <a:r>
              <a:rPr lang="en-IN" dirty="0"/>
              <a:t>Maturity</a:t>
            </a:r>
          </a:p>
          <a:p>
            <a:r>
              <a:rPr lang="en-IN" dirty="0"/>
              <a:t>Stagnation</a:t>
            </a:r>
          </a:p>
          <a:p>
            <a:r>
              <a:rPr lang="en-IN" dirty="0"/>
              <a:t>Decline / </a:t>
            </a:r>
          </a:p>
          <a:p>
            <a:pPr marL="457200" lvl="1" indent="0">
              <a:buNone/>
            </a:pPr>
            <a:r>
              <a:rPr lang="en-IN" sz="2800" dirty="0"/>
              <a:t>Abandonment</a:t>
            </a:r>
          </a:p>
        </p:txBody>
      </p:sp>
      <p:pic>
        <p:nvPicPr>
          <p:cNvPr id="7" name="Picture 6" descr="Product Life Cycle Stages: 5 Stages (With Diagram)">
            <a:extLst>
              <a:ext uri="{FF2B5EF4-FFF2-40B4-BE49-F238E27FC236}">
                <a16:creationId xmlns:a16="http://schemas.microsoft.com/office/drawing/2014/main" xmlns="" id="{A05A4114-409B-4589-87AE-1F4E58CA21D7}"/>
              </a:ext>
            </a:extLst>
          </p:cNvPr>
          <p:cNvPicPr/>
          <p:nvPr/>
        </p:nvPicPr>
        <p:blipFill rotWithShape="1">
          <a:blip r:embed="rId2" cstate="print">
            <a:extLst>
              <a:ext uri="{28A0092B-C50C-407E-A947-70E740481C1C}">
                <a14:useLocalDpi xmlns:a14="http://schemas.microsoft.com/office/drawing/2010/main" xmlns="" val="0"/>
              </a:ext>
            </a:extLst>
          </a:blip>
          <a:srcRect b="9855"/>
          <a:stretch/>
        </p:blipFill>
        <p:spPr bwMode="auto">
          <a:xfrm>
            <a:off x="4053839" y="1765662"/>
            <a:ext cx="5569131" cy="3563983"/>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4200939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86B463-155F-5152-ADB8-7433105C43C9}"/>
              </a:ext>
            </a:extLst>
          </p:cNvPr>
          <p:cNvSpPr>
            <a:spLocks noGrp="1"/>
          </p:cNvSpPr>
          <p:nvPr>
            <p:ph type="title"/>
          </p:nvPr>
        </p:nvSpPr>
        <p:spPr>
          <a:xfrm>
            <a:off x="838200" y="365126"/>
            <a:ext cx="10515600" cy="1011188"/>
          </a:xfrm>
        </p:spPr>
        <p:txBody>
          <a:bodyPr/>
          <a:lstStyle/>
          <a:p>
            <a:r>
              <a:rPr lang="en-IN" dirty="0"/>
              <a:t>What is Life Cycle Assessment (LCA)</a:t>
            </a:r>
          </a:p>
        </p:txBody>
      </p:sp>
      <p:sp>
        <p:nvSpPr>
          <p:cNvPr id="3" name="Content Placeholder 2">
            <a:extLst>
              <a:ext uri="{FF2B5EF4-FFF2-40B4-BE49-F238E27FC236}">
                <a16:creationId xmlns:a16="http://schemas.microsoft.com/office/drawing/2014/main" xmlns="" id="{F075E4C5-2A93-080C-9E8D-BE5F2D3E77C6}"/>
              </a:ext>
            </a:extLst>
          </p:cNvPr>
          <p:cNvSpPr>
            <a:spLocks noGrp="1"/>
          </p:cNvSpPr>
          <p:nvPr>
            <p:ph idx="1"/>
          </p:nvPr>
        </p:nvSpPr>
        <p:spPr>
          <a:xfrm>
            <a:off x="838200" y="1725105"/>
            <a:ext cx="10515600" cy="4451858"/>
          </a:xfrm>
        </p:spPr>
        <p:txBody>
          <a:bodyPr>
            <a:normAutofit/>
          </a:bodyPr>
          <a:lstStyle/>
          <a:p>
            <a:r>
              <a:rPr lang="en-IN" dirty="0">
                <a:effectLst/>
                <a:ea typeface="Aptos" panose="020B0004020202020204" pitchFamily="34" charset="0"/>
                <a:cs typeface="Times New Roman" panose="02020603050405020304" pitchFamily="18" charset="0"/>
              </a:rPr>
              <a:t>LCA is a tool for identifying or comparing the environmental impacts of a product or industrial activity by quantifying all material flows and assessing how they interact with the natural environment</a:t>
            </a:r>
          </a:p>
          <a:p>
            <a:r>
              <a:rPr lang="en-IN" dirty="0">
                <a:effectLst/>
                <a:latin typeface="Aptos" panose="020B0004020202020204" pitchFamily="34" charset="0"/>
                <a:ea typeface="Aptos" panose="020B0004020202020204" pitchFamily="34" charset="0"/>
                <a:cs typeface="Times New Roman" panose="02020603050405020304" pitchFamily="18" charset="0"/>
              </a:rPr>
              <a:t>LCA helps to make Sustainability more concrete and actionable through the scientific measurement of environmental impacts.</a:t>
            </a:r>
          </a:p>
          <a:p>
            <a:r>
              <a:rPr lang="en-IN" dirty="0">
                <a:effectLst/>
                <a:latin typeface="Aptos" panose="020B0004020202020204" pitchFamily="34" charset="0"/>
                <a:ea typeface="Aptos" panose="020B0004020202020204" pitchFamily="34" charset="0"/>
                <a:cs typeface="Times New Roman" panose="02020603050405020304" pitchFamily="18" charset="0"/>
              </a:rPr>
              <a:t>In LCA, metrics are set to quantify the different </a:t>
            </a:r>
            <a:r>
              <a:rPr lang="en-IN" b="1" dirty="0">
                <a:effectLst/>
                <a:latin typeface="Aptos" panose="020B0004020202020204" pitchFamily="34" charset="0"/>
                <a:ea typeface="Aptos" panose="020B0004020202020204" pitchFamily="34" charset="0"/>
                <a:cs typeface="Times New Roman" panose="02020603050405020304" pitchFamily="18" charset="0"/>
              </a:rPr>
              <a:t>inputs</a:t>
            </a:r>
            <a:r>
              <a:rPr lang="en-IN" dirty="0">
                <a:effectLst/>
                <a:latin typeface="Aptos" panose="020B0004020202020204" pitchFamily="34" charset="0"/>
                <a:ea typeface="Aptos" panose="020B0004020202020204" pitchFamily="34" charset="0"/>
                <a:cs typeface="Times New Roman" panose="02020603050405020304" pitchFamily="18" charset="0"/>
              </a:rPr>
              <a:t> (e.g., energy, water, resources, land) and </a:t>
            </a:r>
            <a:r>
              <a:rPr lang="en-IN" b="1" dirty="0">
                <a:effectLst/>
                <a:latin typeface="Aptos" panose="020B0004020202020204" pitchFamily="34" charset="0"/>
                <a:ea typeface="Aptos" panose="020B0004020202020204" pitchFamily="34" charset="0"/>
                <a:cs typeface="Times New Roman" panose="02020603050405020304" pitchFamily="18" charset="0"/>
              </a:rPr>
              <a:t>outputs</a:t>
            </a:r>
            <a:r>
              <a:rPr lang="en-IN" dirty="0">
                <a:effectLst/>
                <a:latin typeface="Aptos" panose="020B0004020202020204" pitchFamily="34" charset="0"/>
                <a:ea typeface="Aptos" panose="020B0004020202020204" pitchFamily="34" charset="0"/>
                <a:cs typeface="Times New Roman" panose="02020603050405020304" pitchFamily="18" charset="0"/>
              </a:rPr>
              <a:t> (e.g., emissions, wastes, products) that occur throughout the life cycle of an industrial process, technology, or commodity. </a:t>
            </a:r>
            <a:endParaRPr lang="en-IN" dirty="0"/>
          </a:p>
        </p:txBody>
      </p:sp>
      <p:sp>
        <p:nvSpPr>
          <p:cNvPr id="4" name="Footer Placeholder 3">
            <a:extLst>
              <a:ext uri="{FF2B5EF4-FFF2-40B4-BE49-F238E27FC236}">
                <a16:creationId xmlns:a16="http://schemas.microsoft.com/office/drawing/2014/main" xmlns="" id="{2AF551FD-0936-182B-CEEC-ADDB5FAEBD7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78B71261-467C-7B9A-9267-4B043B510E74}"/>
              </a:ext>
            </a:extLst>
          </p:cNvPr>
          <p:cNvSpPr>
            <a:spLocks noGrp="1"/>
          </p:cNvSpPr>
          <p:nvPr>
            <p:ph type="sldNum" sz="quarter" idx="12"/>
          </p:nvPr>
        </p:nvSpPr>
        <p:spPr/>
        <p:txBody>
          <a:bodyPr/>
          <a:lstStyle/>
          <a:p>
            <a:fld id="{B824ACC9-2D37-420A-8C2C-B2DE8AA43397}" type="slidenum">
              <a:rPr lang="en-IN" smtClean="0"/>
              <a:pPr/>
              <a:t>28</a:t>
            </a:fld>
            <a:endParaRPr lang="en-IN"/>
          </a:p>
        </p:txBody>
      </p:sp>
    </p:spTree>
    <p:extLst>
      <p:ext uri="{BB962C8B-B14F-4D97-AF65-F5344CB8AC3E}">
        <p14:creationId xmlns:p14="http://schemas.microsoft.com/office/powerpoint/2010/main" xmlns="" val="235179299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A4347C-E8C1-4EBB-AF64-107E4021F4C7}"/>
              </a:ext>
            </a:extLst>
          </p:cNvPr>
          <p:cNvSpPr>
            <a:spLocks noGrp="1"/>
          </p:cNvSpPr>
          <p:nvPr>
            <p:ph type="title"/>
          </p:nvPr>
        </p:nvSpPr>
        <p:spPr>
          <a:xfrm>
            <a:off x="838200" y="365126"/>
            <a:ext cx="10515600" cy="862784"/>
          </a:xfrm>
        </p:spPr>
        <p:txBody>
          <a:bodyPr/>
          <a:lstStyle/>
          <a:p>
            <a:pPr algn="ctr"/>
            <a:r>
              <a:rPr lang="en-IN" b="1" dirty="0"/>
              <a:t>Life Cycle Assessment – ESG Concept</a:t>
            </a:r>
          </a:p>
        </p:txBody>
      </p:sp>
      <p:sp>
        <p:nvSpPr>
          <p:cNvPr id="3" name="Content Placeholder 2">
            <a:extLst>
              <a:ext uri="{FF2B5EF4-FFF2-40B4-BE49-F238E27FC236}">
                <a16:creationId xmlns:a16="http://schemas.microsoft.com/office/drawing/2014/main" xmlns="" id="{6415E4D8-5C83-492D-985F-B3E55CE94299}"/>
              </a:ext>
            </a:extLst>
          </p:cNvPr>
          <p:cNvSpPr>
            <a:spLocks noGrp="1"/>
          </p:cNvSpPr>
          <p:nvPr>
            <p:ph idx="1"/>
          </p:nvPr>
        </p:nvSpPr>
        <p:spPr>
          <a:xfrm>
            <a:off x="838200" y="1715590"/>
            <a:ext cx="10515600" cy="4461374"/>
          </a:xfrm>
        </p:spPr>
        <p:txBody>
          <a:bodyPr>
            <a:normAutofit fontScale="92500" lnSpcReduction="10000"/>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Life Cycle Assessment (LCA) is a standardized method to evaluate the environmental consequences of a product or activity across its entire life. </a:t>
            </a:r>
          </a:p>
          <a:p>
            <a:pPr>
              <a:lnSpc>
                <a:spcPct val="115000"/>
              </a:lnSpc>
              <a:spcAft>
                <a:spcPts val="1000"/>
              </a:spcAft>
            </a:pPr>
            <a:r>
              <a:rPr lang="en-US" dirty="0">
                <a:latin typeface="Times New Roman" panose="02020603050405020304" pitchFamily="18" charset="0"/>
                <a:ea typeface="Calibri" panose="020F0502020204030204" pitchFamily="34" charset="0"/>
                <a:cs typeface="Times New Roman" panose="02020603050405020304" pitchFamily="18" charset="0"/>
              </a:rPr>
              <a:t>Assessing a product’s life cycle includes examining </a:t>
            </a:r>
          </a:p>
          <a:p>
            <a:pPr marL="457200" lvl="1" indent="0">
              <a:lnSpc>
                <a:spcPct val="115000"/>
              </a:lnSpc>
              <a:spcAft>
                <a:spcPts val="10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-human impacts</a:t>
            </a:r>
          </a:p>
          <a:p>
            <a:pPr marL="457200" lvl="1" indent="0">
              <a:lnSpc>
                <a:spcPct val="115000"/>
              </a:lnSpc>
              <a:spcAft>
                <a:spcPts val="10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-energy</a:t>
            </a:r>
          </a:p>
          <a:p>
            <a:pPr marL="457200" lvl="1" indent="0">
              <a:lnSpc>
                <a:spcPct val="115000"/>
              </a:lnSpc>
              <a:spcAft>
                <a:spcPts val="10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-materials</a:t>
            </a:r>
          </a:p>
          <a:p>
            <a:pPr marL="457200" lvl="1" indent="0">
              <a:lnSpc>
                <a:spcPct val="115000"/>
              </a:lnSpc>
              <a:spcAft>
                <a:spcPts val="10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-waste </a:t>
            </a:r>
          </a:p>
          <a:p>
            <a:pPr marL="457200" lvl="1" indent="0">
              <a:lnSpc>
                <a:spcPct val="115000"/>
              </a:lnSpc>
              <a:spcAft>
                <a:spcPts val="1000"/>
              </a:spcAft>
              <a:buNone/>
            </a:pPr>
            <a:r>
              <a:rPr lang="en-US" dirty="0">
                <a:latin typeface="Times New Roman" panose="02020603050405020304" pitchFamily="18" charset="0"/>
                <a:ea typeface="Calibri" panose="020F0502020204030204" pitchFamily="34" charset="0"/>
                <a:cs typeface="Times New Roman" panose="02020603050405020304" pitchFamily="18" charset="0"/>
              </a:rPr>
              <a:t>at each stage of a product’s life cycle from cradle (the inception of the idea, Design) to the grave (disposal).</a:t>
            </a:r>
            <a:endParaRPr lang="en-US" sz="2800" dirty="0">
              <a:latin typeface="Book Antiqua" panose="0204060205030503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xmlns="" val="1724645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85A93C-D02F-44B3-A3EA-7BC233D3376E}"/>
              </a:ext>
            </a:extLst>
          </p:cNvPr>
          <p:cNvSpPr>
            <a:spLocks noGrp="1"/>
          </p:cNvSpPr>
          <p:nvPr>
            <p:ph type="title"/>
          </p:nvPr>
        </p:nvSpPr>
        <p:spPr>
          <a:xfrm>
            <a:off x="838200" y="365126"/>
            <a:ext cx="10515600" cy="636360"/>
          </a:xfrm>
        </p:spPr>
        <p:txBody>
          <a:bodyPr>
            <a:normAutofit fontScale="90000"/>
          </a:bodyPr>
          <a:lstStyle/>
          <a:p>
            <a:pPr algn="ctr"/>
            <a:r>
              <a:rPr lang="en-IN" b="1" dirty="0"/>
              <a:t>SCOPE, GAMUT AND CONCERNS OF ESG</a:t>
            </a:r>
          </a:p>
        </p:txBody>
      </p:sp>
      <p:graphicFrame>
        <p:nvGraphicFramePr>
          <p:cNvPr id="4" name="Content Placeholder 3">
            <a:extLst>
              <a:ext uri="{FF2B5EF4-FFF2-40B4-BE49-F238E27FC236}">
                <a16:creationId xmlns:a16="http://schemas.microsoft.com/office/drawing/2014/main" xmlns="" id="{7AE11BA8-ABC0-4D81-A25B-AF631527E99A}"/>
              </a:ext>
            </a:extLst>
          </p:cNvPr>
          <p:cNvGraphicFramePr>
            <a:graphicFrameLocks noGrp="1"/>
          </p:cNvGraphicFramePr>
          <p:nvPr>
            <p:ph idx="1"/>
            <p:extLst>
              <p:ext uri="{D42A27DB-BD31-4B8C-83A1-F6EECF244321}">
                <p14:modId xmlns:p14="http://schemas.microsoft.com/office/powerpoint/2010/main" xmlns="" val="1592432082"/>
              </p:ext>
            </p:extLst>
          </p:nvPr>
        </p:nvGraphicFramePr>
        <p:xfrm>
          <a:off x="853440" y="1481138"/>
          <a:ext cx="10500360" cy="3902724"/>
        </p:xfrm>
        <a:graphic>
          <a:graphicData uri="http://schemas.openxmlformats.org/drawingml/2006/table">
            <a:tbl>
              <a:tblPr firstRow="1" bandRow="1">
                <a:tableStyleId>{93296810-A885-4BE3-A3E7-6D5BEEA58F35}</a:tableStyleId>
              </a:tblPr>
              <a:tblGrid>
                <a:gridCol w="3489960">
                  <a:extLst>
                    <a:ext uri="{9D8B030D-6E8A-4147-A177-3AD203B41FA5}">
                      <a16:colId xmlns:a16="http://schemas.microsoft.com/office/drawing/2014/main" xmlns="" val="3189654933"/>
                    </a:ext>
                  </a:extLst>
                </a:gridCol>
                <a:gridCol w="3505200">
                  <a:extLst>
                    <a:ext uri="{9D8B030D-6E8A-4147-A177-3AD203B41FA5}">
                      <a16:colId xmlns:a16="http://schemas.microsoft.com/office/drawing/2014/main" xmlns="" val="2698949556"/>
                    </a:ext>
                  </a:extLst>
                </a:gridCol>
                <a:gridCol w="3505200">
                  <a:extLst>
                    <a:ext uri="{9D8B030D-6E8A-4147-A177-3AD203B41FA5}">
                      <a16:colId xmlns:a16="http://schemas.microsoft.com/office/drawing/2014/main" xmlns="" val="980741365"/>
                    </a:ext>
                  </a:extLst>
                </a:gridCol>
              </a:tblGrid>
              <a:tr h="437818">
                <a:tc>
                  <a:txBody>
                    <a:bodyPr/>
                    <a:lstStyle/>
                    <a:p>
                      <a:pPr algn="ctr"/>
                      <a:r>
                        <a:rPr lang="en-IN" dirty="0"/>
                        <a:t>ENVIRONMENTAL</a:t>
                      </a:r>
                    </a:p>
                  </a:txBody>
                  <a:tcPr/>
                </a:tc>
                <a:tc>
                  <a:txBody>
                    <a:bodyPr/>
                    <a:lstStyle/>
                    <a:p>
                      <a:pPr algn="ctr"/>
                      <a:r>
                        <a:rPr lang="en-IN" dirty="0"/>
                        <a:t>SOCIAL</a:t>
                      </a:r>
                    </a:p>
                  </a:txBody>
                  <a:tcPr/>
                </a:tc>
                <a:tc>
                  <a:txBody>
                    <a:bodyPr/>
                    <a:lstStyle/>
                    <a:p>
                      <a:pPr algn="ctr"/>
                      <a:r>
                        <a:rPr lang="en-IN" dirty="0"/>
                        <a:t>GOVERNANCE</a:t>
                      </a:r>
                    </a:p>
                  </a:txBody>
                  <a:tcPr/>
                </a:tc>
                <a:extLst>
                  <a:ext uri="{0D108BD9-81ED-4DB2-BD59-A6C34878D82A}">
                    <a16:rowId xmlns:a16="http://schemas.microsoft.com/office/drawing/2014/main" xmlns="" val="101689295"/>
                  </a:ext>
                </a:extLst>
              </a:tr>
              <a:tr h="755686">
                <a:tc>
                  <a:txBody>
                    <a:bodyPr/>
                    <a:lstStyle/>
                    <a:p>
                      <a:r>
                        <a:rPr lang="en-IN" dirty="0"/>
                        <a:t>Greenhouse Gas (GHG) Emissions </a:t>
                      </a:r>
                    </a:p>
                  </a:txBody>
                  <a:tcPr/>
                </a:tc>
                <a:tc>
                  <a:txBody>
                    <a:bodyPr/>
                    <a:lstStyle/>
                    <a:p>
                      <a:r>
                        <a:rPr lang="en-IN" dirty="0"/>
                        <a:t>Social Well-Being, Health, Security and Safety</a:t>
                      </a:r>
                    </a:p>
                  </a:txBody>
                  <a:tcPr/>
                </a:tc>
                <a:tc>
                  <a:txBody>
                    <a:bodyPr/>
                    <a:lstStyle/>
                    <a:p>
                      <a:r>
                        <a:rPr lang="en-IN" dirty="0"/>
                        <a:t>Business Ethics and Ethical Standards</a:t>
                      </a:r>
                    </a:p>
                  </a:txBody>
                  <a:tcPr/>
                </a:tc>
                <a:extLst>
                  <a:ext uri="{0D108BD9-81ED-4DB2-BD59-A6C34878D82A}">
                    <a16:rowId xmlns:a16="http://schemas.microsoft.com/office/drawing/2014/main" xmlns="" val="2504222639"/>
                  </a:ext>
                </a:extLst>
              </a:tr>
              <a:tr h="437818">
                <a:tc>
                  <a:txBody>
                    <a:bodyPr/>
                    <a:lstStyle/>
                    <a:p>
                      <a:r>
                        <a:rPr lang="en-IN" dirty="0"/>
                        <a:t>Climate Change</a:t>
                      </a:r>
                    </a:p>
                  </a:txBody>
                  <a:tcPr/>
                </a:tc>
                <a:tc>
                  <a:txBody>
                    <a:bodyPr/>
                    <a:lstStyle/>
                    <a:p>
                      <a:r>
                        <a:rPr lang="en-IN" dirty="0"/>
                        <a:t>Working Conditions</a:t>
                      </a:r>
                    </a:p>
                  </a:txBody>
                  <a:tcPr/>
                </a:tc>
                <a:tc>
                  <a:txBody>
                    <a:bodyPr/>
                    <a:lstStyle/>
                    <a:p>
                      <a:r>
                        <a:rPr lang="en-IN" dirty="0"/>
                        <a:t>Composition of Board, Board Process, Diversity and Governance</a:t>
                      </a:r>
                    </a:p>
                  </a:txBody>
                  <a:tcPr/>
                </a:tc>
                <a:extLst>
                  <a:ext uri="{0D108BD9-81ED-4DB2-BD59-A6C34878D82A}">
                    <a16:rowId xmlns:a16="http://schemas.microsoft.com/office/drawing/2014/main" xmlns="" val="1473858139"/>
                  </a:ext>
                </a:extLst>
              </a:tr>
              <a:tr h="437818">
                <a:tc>
                  <a:txBody>
                    <a:bodyPr/>
                    <a:lstStyle/>
                    <a:p>
                      <a:r>
                        <a:rPr lang="en-IN" dirty="0"/>
                        <a:t>Water Management</a:t>
                      </a:r>
                    </a:p>
                  </a:txBody>
                  <a:tcPr/>
                </a:tc>
                <a:tc>
                  <a:txBody>
                    <a:bodyPr/>
                    <a:lstStyle/>
                    <a:p>
                      <a:r>
                        <a:rPr lang="en-IN" dirty="0"/>
                        <a:t>Employee benefits</a:t>
                      </a:r>
                    </a:p>
                  </a:txBody>
                  <a:tcPr/>
                </a:tc>
                <a:tc>
                  <a:txBody>
                    <a:bodyPr/>
                    <a:lstStyle/>
                    <a:p>
                      <a:r>
                        <a:rPr lang="en-IN" dirty="0"/>
                        <a:t>Structures of Board Committees</a:t>
                      </a:r>
                    </a:p>
                  </a:txBody>
                  <a:tcPr/>
                </a:tc>
                <a:extLst>
                  <a:ext uri="{0D108BD9-81ED-4DB2-BD59-A6C34878D82A}">
                    <a16:rowId xmlns:a16="http://schemas.microsoft.com/office/drawing/2014/main" xmlns="" val="3172125443"/>
                  </a:ext>
                </a:extLst>
              </a:tr>
              <a:tr h="437818">
                <a:tc>
                  <a:txBody>
                    <a:bodyPr/>
                    <a:lstStyle/>
                    <a:p>
                      <a:r>
                        <a:rPr lang="en-IN" dirty="0"/>
                        <a:t>Recycling Process</a:t>
                      </a:r>
                    </a:p>
                  </a:txBody>
                  <a:tcPr/>
                </a:tc>
                <a:tc>
                  <a:txBody>
                    <a:bodyPr/>
                    <a:lstStyle/>
                    <a:p>
                      <a:r>
                        <a:rPr lang="en-IN" dirty="0"/>
                        <a:t>Gender Diversity and Inclusion</a:t>
                      </a:r>
                    </a:p>
                  </a:txBody>
                  <a:tcPr/>
                </a:tc>
                <a:tc>
                  <a:txBody>
                    <a:bodyPr/>
                    <a:lstStyle/>
                    <a:p>
                      <a:r>
                        <a:rPr lang="en-IN" dirty="0"/>
                        <a:t>Risk Management Systems</a:t>
                      </a:r>
                    </a:p>
                  </a:txBody>
                  <a:tcPr/>
                </a:tc>
                <a:extLst>
                  <a:ext uri="{0D108BD9-81ED-4DB2-BD59-A6C34878D82A}">
                    <a16:rowId xmlns:a16="http://schemas.microsoft.com/office/drawing/2014/main" xmlns="" val="3338019293"/>
                  </a:ext>
                </a:extLst>
              </a:tr>
              <a:tr h="437818">
                <a:tc>
                  <a:txBody>
                    <a:bodyPr/>
                    <a:lstStyle/>
                    <a:p>
                      <a:r>
                        <a:rPr lang="en-IN" dirty="0"/>
                        <a:t>Deforestation</a:t>
                      </a:r>
                    </a:p>
                  </a:txBody>
                  <a:tcPr/>
                </a:tc>
                <a:tc>
                  <a:txBody>
                    <a:bodyPr/>
                    <a:lstStyle/>
                    <a:p>
                      <a:r>
                        <a:rPr lang="en-IN" dirty="0"/>
                        <a:t>Respect of Human Rights</a:t>
                      </a:r>
                    </a:p>
                  </a:txBody>
                  <a:tcPr/>
                </a:tc>
                <a:tc>
                  <a:txBody>
                    <a:bodyPr/>
                    <a:lstStyle/>
                    <a:p>
                      <a:r>
                        <a:rPr lang="en-IN" dirty="0"/>
                        <a:t>Stakeholder engagement</a:t>
                      </a:r>
                    </a:p>
                  </a:txBody>
                  <a:tcPr/>
                </a:tc>
                <a:extLst>
                  <a:ext uri="{0D108BD9-81ED-4DB2-BD59-A6C34878D82A}">
                    <a16:rowId xmlns:a16="http://schemas.microsoft.com/office/drawing/2014/main" xmlns="" val="1429818486"/>
                  </a:ext>
                </a:extLst>
              </a:tr>
              <a:tr h="755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Emergency Preparedness and Disaster Management</a:t>
                      </a:r>
                    </a:p>
                  </a:txBody>
                  <a:tcPr/>
                </a:tc>
                <a:tc>
                  <a:txBody>
                    <a:bodyPr/>
                    <a:lstStyle/>
                    <a:p>
                      <a:r>
                        <a:rPr lang="en-IN" dirty="0"/>
                        <a:t>Impact on Local communities</a:t>
                      </a:r>
                    </a:p>
                  </a:txBody>
                  <a:tcPr/>
                </a:tc>
                <a:tc>
                  <a:txBody>
                    <a:bodyPr/>
                    <a:lstStyle/>
                    <a:p>
                      <a:r>
                        <a:rPr lang="en-IN" dirty="0"/>
                        <a:t>Anti-Corruption and Anti Bribery policies</a:t>
                      </a:r>
                    </a:p>
                  </a:txBody>
                  <a:tcPr/>
                </a:tc>
                <a:extLst>
                  <a:ext uri="{0D108BD9-81ED-4DB2-BD59-A6C34878D82A}">
                    <a16:rowId xmlns:a16="http://schemas.microsoft.com/office/drawing/2014/main" xmlns="" val="1193898887"/>
                  </a:ext>
                </a:extLst>
              </a:tr>
            </a:tbl>
          </a:graphicData>
        </a:graphic>
      </p:graphicFrame>
    </p:spTree>
    <p:extLst>
      <p:ext uri="{BB962C8B-B14F-4D97-AF65-F5344CB8AC3E}">
        <p14:creationId xmlns:p14="http://schemas.microsoft.com/office/powerpoint/2010/main" xmlns="" val="343142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7191D8-94FA-48FD-BE75-0B7C6746B297}"/>
              </a:ext>
            </a:extLst>
          </p:cNvPr>
          <p:cNvSpPr>
            <a:spLocks noGrp="1"/>
          </p:cNvSpPr>
          <p:nvPr>
            <p:ph type="title"/>
          </p:nvPr>
        </p:nvSpPr>
        <p:spPr>
          <a:xfrm>
            <a:off x="838200" y="365126"/>
            <a:ext cx="10515600" cy="732154"/>
          </a:xfrm>
        </p:spPr>
        <p:txBody>
          <a:bodyPr/>
          <a:lstStyle/>
          <a:p>
            <a:r>
              <a:rPr lang="en-IN" b="1" dirty="0"/>
              <a:t>Stages in Product Life Cycle – ESG Perspective</a:t>
            </a:r>
          </a:p>
        </p:txBody>
      </p:sp>
      <p:sp>
        <p:nvSpPr>
          <p:cNvPr id="3" name="Content Placeholder 2">
            <a:extLst>
              <a:ext uri="{FF2B5EF4-FFF2-40B4-BE49-F238E27FC236}">
                <a16:creationId xmlns:a16="http://schemas.microsoft.com/office/drawing/2014/main" xmlns="" id="{E172DB47-9C48-4D77-999D-75D2117915BE}"/>
              </a:ext>
            </a:extLst>
          </p:cNvPr>
          <p:cNvSpPr>
            <a:spLocks noGrp="1"/>
          </p:cNvSpPr>
          <p:nvPr>
            <p:ph idx="1"/>
          </p:nvPr>
        </p:nvSpPr>
        <p:spPr>
          <a:xfrm>
            <a:off x="838200" y="1628503"/>
            <a:ext cx="10515600" cy="4119154"/>
          </a:xfrm>
        </p:spPr>
        <p:txBody>
          <a:bodyPr/>
          <a:lstStyle/>
          <a:p>
            <a:pPr marL="0" indent="0">
              <a:buNone/>
            </a:pPr>
            <a:r>
              <a:rPr lang="en-IN" sz="3000" dirty="0"/>
              <a:t>Also called “Cradle to Grave” concept of Product Life Cycle</a:t>
            </a:r>
          </a:p>
          <a:p>
            <a:pPr marL="0" indent="0">
              <a:buNone/>
            </a:pPr>
            <a:r>
              <a:rPr lang="en-IN" sz="3000" dirty="0"/>
              <a:t>Five Stages: </a:t>
            </a:r>
          </a:p>
          <a:p>
            <a:r>
              <a:rPr lang="en-GB" sz="3000" dirty="0"/>
              <a:t>Raw Material Extraction</a:t>
            </a:r>
          </a:p>
          <a:p>
            <a:r>
              <a:rPr lang="en-GB" sz="3000" dirty="0"/>
              <a:t>Manufacturing &amp; Processing</a:t>
            </a:r>
          </a:p>
          <a:p>
            <a:r>
              <a:rPr lang="en-GB" sz="3000" dirty="0"/>
              <a:t>Transportation</a:t>
            </a:r>
          </a:p>
          <a:p>
            <a:r>
              <a:rPr lang="en-GB" sz="3000" dirty="0"/>
              <a:t>Usage &amp; Retail</a:t>
            </a:r>
          </a:p>
          <a:p>
            <a:r>
              <a:rPr lang="en-GB" sz="3000" dirty="0"/>
              <a:t>Waste Disposal</a:t>
            </a:r>
          </a:p>
          <a:p>
            <a:pPr marL="0" indent="0">
              <a:buNone/>
            </a:pPr>
            <a:endParaRPr lang="en-IN" dirty="0"/>
          </a:p>
        </p:txBody>
      </p:sp>
    </p:spTree>
    <p:extLst>
      <p:ext uri="{BB962C8B-B14F-4D97-AF65-F5344CB8AC3E}">
        <p14:creationId xmlns:p14="http://schemas.microsoft.com/office/powerpoint/2010/main" xmlns="" val="1232310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A7284C-2593-443C-AC32-8F813B49D77B}"/>
              </a:ext>
            </a:extLst>
          </p:cNvPr>
          <p:cNvSpPr>
            <a:spLocks noGrp="1"/>
          </p:cNvSpPr>
          <p:nvPr>
            <p:ph type="title"/>
          </p:nvPr>
        </p:nvSpPr>
        <p:spPr>
          <a:xfrm>
            <a:off x="838200" y="365126"/>
            <a:ext cx="10515600" cy="819240"/>
          </a:xfrm>
        </p:spPr>
        <p:txBody>
          <a:bodyPr/>
          <a:lstStyle/>
          <a:p>
            <a:pPr algn="ctr"/>
            <a:r>
              <a:rPr lang="en-IN" b="1" dirty="0"/>
              <a:t>Product Life Cycle - Manufacturing</a:t>
            </a:r>
          </a:p>
        </p:txBody>
      </p:sp>
      <p:pic>
        <p:nvPicPr>
          <p:cNvPr id="4" name="Content Placeholder 3">
            <a:extLst>
              <a:ext uri="{FF2B5EF4-FFF2-40B4-BE49-F238E27FC236}">
                <a16:creationId xmlns:a16="http://schemas.microsoft.com/office/drawing/2014/main" xmlns="" id="{3DBD4F9F-4E20-44C1-8230-FF34D5C506DD}"/>
              </a:ext>
            </a:extLst>
          </p:cNvPr>
          <p:cNvPicPr>
            <a:picLocks noGrp="1" noChangeAspect="1"/>
          </p:cNvPicPr>
          <p:nvPr>
            <p:ph idx="1"/>
          </p:nvPr>
        </p:nvPicPr>
        <p:blipFill>
          <a:blip r:embed="rId2" cstate="print"/>
          <a:stretch>
            <a:fillRect/>
          </a:stretch>
        </p:blipFill>
        <p:spPr>
          <a:xfrm>
            <a:off x="838199" y="1567543"/>
            <a:ext cx="10515599" cy="4609420"/>
          </a:xfrm>
          <a:prstGeom prst="rect">
            <a:avLst/>
          </a:prstGeom>
          <a:solidFill>
            <a:schemeClr val="accent6"/>
          </a:solidFill>
        </p:spPr>
      </p:pic>
    </p:spTree>
    <p:extLst>
      <p:ext uri="{BB962C8B-B14F-4D97-AF65-F5344CB8AC3E}">
        <p14:creationId xmlns:p14="http://schemas.microsoft.com/office/powerpoint/2010/main" xmlns="" val="1273782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C68D73-DFAF-4614-A7F4-0B5ABA382083}"/>
              </a:ext>
            </a:extLst>
          </p:cNvPr>
          <p:cNvSpPr>
            <a:spLocks noGrp="1"/>
          </p:cNvSpPr>
          <p:nvPr>
            <p:ph type="title"/>
          </p:nvPr>
        </p:nvSpPr>
        <p:spPr>
          <a:xfrm>
            <a:off x="838200" y="365126"/>
            <a:ext cx="10515600" cy="523148"/>
          </a:xfrm>
        </p:spPr>
        <p:txBody>
          <a:bodyPr>
            <a:normAutofit fontScale="90000"/>
          </a:bodyPr>
          <a:lstStyle/>
          <a:p>
            <a:r>
              <a:rPr lang="en-IN" b="1" dirty="0"/>
              <a:t>Adding Sustainability to Product Life Cycle</a:t>
            </a:r>
          </a:p>
        </p:txBody>
      </p:sp>
      <p:sp>
        <p:nvSpPr>
          <p:cNvPr id="3" name="Content Placeholder 2">
            <a:extLst>
              <a:ext uri="{FF2B5EF4-FFF2-40B4-BE49-F238E27FC236}">
                <a16:creationId xmlns:a16="http://schemas.microsoft.com/office/drawing/2014/main" xmlns="" id="{C974F45E-48E2-430F-B6E4-0A1C8651E553}"/>
              </a:ext>
            </a:extLst>
          </p:cNvPr>
          <p:cNvSpPr>
            <a:spLocks noGrp="1"/>
          </p:cNvSpPr>
          <p:nvPr>
            <p:ph idx="1"/>
          </p:nvPr>
        </p:nvSpPr>
        <p:spPr>
          <a:xfrm>
            <a:off x="838200" y="1123406"/>
            <a:ext cx="10515600" cy="5369468"/>
          </a:xfrm>
        </p:spPr>
        <p:txBody>
          <a:bodyPr/>
          <a:lstStyle/>
          <a:p>
            <a:pPr marL="0" indent="0">
              <a:buNone/>
            </a:pPr>
            <a:r>
              <a:rPr lang="en-IN" dirty="0"/>
              <a:t>The 6 Re – Philosophy</a:t>
            </a:r>
          </a:p>
          <a:p>
            <a:r>
              <a:rPr lang="en-GB" sz="2600" b="1" dirty="0"/>
              <a:t>RE-think</a:t>
            </a:r>
            <a:r>
              <a:rPr lang="en-GB" sz="2600" dirty="0"/>
              <a:t> the product and its </a:t>
            </a:r>
            <a:r>
              <a:rPr lang="en-IN" sz="2600" dirty="0"/>
              <a:t>functions. For example, the </a:t>
            </a:r>
            <a:r>
              <a:rPr lang="en-GB" sz="2600" dirty="0"/>
              <a:t>product may be used more </a:t>
            </a:r>
            <a:r>
              <a:rPr lang="en-IN" sz="2600" dirty="0"/>
              <a:t>efficiently</a:t>
            </a:r>
          </a:p>
          <a:p>
            <a:r>
              <a:rPr lang="en-IN" sz="2600" b="1" dirty="0"/>
              <a:t>RE-pair. </a:t>
            </a:r>
            <a:r>
              <a:rPr lang="en-IN" sz="2600" dirty="0"/>
              <a:t>Make the </a:t>
            </a:r>
            <a:r>
              <a:rPr lang="en-GB" sz="2600" dirty="0"/>
              <a:t>product easy to repair e.g. via modules that can easily </a:t>
            </a:r>
            <a:r>
              <a:rPr lang="en-IN" sz="2600" dirty="0"/>
              <a:t>be changed</a:t>
            </a:r>
          </a:p>
          <a:p>
            <a:r>
              <a:rPr lang="en-IN" sz="2600" b="1" dirty="0"/>
              <a:t>RE-place </a:t>
            </a:r>
            <a:r>
              <a:rPr lang="en-IN" sz="2600" dirty="0"/>
              <a:t>harmful substances with safer alternatives</a:t>
            </a:r>
          </a:p>
          <a:p>
            <a:r>
              <a:rPr lang="en-IN" sz="2600" b="1" dirty="0"/>
              <a:t>RE-use. </a:t>
            </a:r>
            <a:r>
              <a:rPr lang="en-IN" sz="2600" dirty="0"/>
              <a:t>Design the product </a:t>
            </a:r>
            <a:r>
              <a:rPr lang="en-GB" sz="2600" dirty="0"/>
              <a:t>for disassembly such that parts can </a:t>
            </a:r>
            <a:r>
              <a:rPr lang="en-IN" sz="2600" dirty="0"/>
              <a:t>be reused</a:t>
            </a:r>
          </a:p>
          <a:p>
            <a:r>
              <a:rPr lang="en-IN" sz="2600" b="1" dirty="0"/>
              <a:t>RE-</a:t>
            </a:r>
            <a:r>
              <a:rPr lang="en-IN" sz="2600" b="1" dirty="0" err="1"/>
              <a:t>duce</a:t>
            </a:r>
            <a:r>
              <a:rPr lang="en-IN" sz="2600" b="1" dirty="0"/>
              <a:t> </a:t>
            </a:r>
            <a:r>
              <a:rPr lang="en-IN" sz="2600" dirty="0"/>
              <a:t>energy, material consumption and socioeconomic impacts throughout a product’s life cycle</a:t>
            </a:r>
          </a:p>
          <a:p>
            <a:r>
              <a:rPr lang="en-IN" sz="2600" b="1" dirty="0"/>
              <a:t>RE-cycle</a:t>
            </a:r>
            <a:r>
              <a:rPr lang="en-IN" sz="2600" dirty="0"/>
              <a:t>. Select materials that can be recycled</a:t>
            </a:r>
          </a:p>
          <a:p>
            <a:pPr marL="0" indent="0">
              <a:buNone/>
            </a:pPr>
            <a:r>
              <a:rPr lang="en-IN" sz="2600" dirty="0"/>
              <a:t>And extend this thought process to the entire value chain for sustainability impact.</a:t>
            </a:r>
          </a:p>
        </p:txBody>
      </p:sp>
    </p:spTree>
    <p:extLst>
      <p:ext uri="{BB962C8B-B14F-4D97-AF65-F5344CB8AC3E}">
        <p14:creationId xmlns:p14="http://schemas.microsoft.com/office/powerpoint/2010/main" xmlns="" val="104530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1E912A-4243-4A5C-B56F-B4B3118641DD}"/>
              </a:ext>
            </a:extLst>
          </p:cNvPr>
          <p:cNvSpPr>
            <a:spLocks noGrp="1"/>
          </p:cNvSpPr>
          <p:nvPr>
            <p:ph type="title"/>
          </p:nvPr>
        </p:nvSpPr>
        <p:spPr>
          <a:xfrm>
            <a:off x="838200" y="365127"/>
            <a:ext cx="10515600" cy="601524"/>
          </a:xfrm>
        </p:spPr>
        <p:txBody>
          <a:bodyPr>
            <a:normAutofit fontScale="90000"/>
          </a:bodyPr>
          <a:lstStyle/>
          <a:p>
            <a:r>
              <a:rPr lang="en-IN" b="1" dirty="0"/>
              <a:t>Stages in Life Cycle Assessment (LCA)</a:t>
            </a:r>
          </a:p>
        </p:txBody>
      </p:sp>
      <p:graphicFrame>
        <p:nvGraphicFramePr>
          <p:cNvPr id="4" name="Content Placeholder 3">
            <a:extLst>
              <a:ext uri="{FF2B5EF4-FFF2-40B4-BE49-F238E27FC236}">
                <a16:creationId xmlns:a16="http://schemas.microsoft.com/office/drawing/2014/main" xmlns="" id="{339B14D7-EB12-4FDB-8B77-038C846A91DF}"/>
              </a:ext>
            </a:extLst>
          </p:cNvPr>
          <p:cNvGraphicFramePr>
            <a:graphicFrameLocks noGrp="1"/>
          </p:cNvGraphicFramePr>
          <p:nvPr>
            <p:ph idx="1"/>
          </p:nvPr>
        </p:nvGraphicFramePr>
        <p:xfrm>
          <a:off x="742406" y="1124947"/>
          <a:ext cx="10515600" cy="4694556"/>
        </p:xfrm>
        <a:graphic>
          <a:graphicData uri="http://schemas.openxmlformats.org/drawingml/2006/table">
            <a:tbl>
              <a:tblPr firstRow="1" bandRow="1">
                <a:tableStyleId>{5C22544A-7EE6-4342-B048-85BDC9FD1C3A}</a:tableStyleId>
              </a:tblPr>
              <a:tblGrid>
                <a:gridCol w="2828108">
                  <a:extLst>
                    <a:ext uri="{9D8B030D-6E8A-4147-A177-3AD203B41FA5}">
                      <a16:colId xmlns:a16="http://schemas.microsoft.com/office/drawing/2014/main" xmlns="" val="3005074728"/>
                    </a:ext>
                  </a:extLst>
                </a:gridCol>
                <a:gridCol w="7687492">
                  <a:extLst>
                    <a:ext uri="{9D8B030D-6E8A-4147-A177-3AD203B41FA5}">
                      <a16:colId xmlns:a16="http://schemas.microsoft.com/office/drawing/2014/main" xmlns="" val="1554876058"/>
                    </a:ext>
                  </a:extLst>
                </a:gridCol>
              </a:tblGrid>
              <a:tr h="372940">
                <a:tc>
                  <a:txBody>
                    <a:bodyPr/>
                    <a:lstStyle/>
                    <a:p>
                      <a:pPr algn="ctr"/>
                      <a:r>
                        <a:rPr lang="en-IN" dirty="0"/>
                        <a:t>STAGES</a:t>
                      </a:r>
                    </a:p>
                  </a:txBody>
                  <a:tcPr/>
                </a:tc>
                <a:tc>
                  <a:txBody>
                    <a:bodyPr/>
                    <a:lstStyle/>
                    <a:p>
                      <a:pPr algn="ctr"/>
                      <a:r>
                        <a:rPr lang="en-IN" dirty="0"/>
                        <a:t>BRIEF DESCRIPTION</a:t>
                      </a:r>
                    </a:p>
                  </a:txBody>
                  <a:tcPr/>
                </a:tc>
                <a:extLst>
                  <a:ext uri="{0D108BD9-81ED-4DB2-BD59-A6C34878D82A}">
                    <a16:rowId xmlns:a16="http://schemas.microsoft.com/office/drawing/2014/main" xmlns="" val="3230811841"/>
                  </a:ext>
                </a:extLst>
              </a:tr>
              <a:tr h="919577">
                <a:tc>
                  <a:txBody>
                    <a:bodyPr/>
                    <a:lstStyle/>
                    <a:p>
                      <a:r>
                        <a:rPr lang="en-IN" sz="1700" dirty="0"/>
                        <a:t>1. Goal and Scope</a:t>
                      </a:r>
                    </a:p>
                  </a:txBody>
                  <a:tcPr/>
                </a:tc>
                <a:tc>
                  <a:txBody>
                    <a:bodyPr/>
                    <a:lstStyle/>
                    <a:p>
                      <a:r>
                        <a:rPr lang="en-IN" sz="1700" b="0" i="0" kern="1200" dirty="0">
                          <a:solidFill>
                            <a:schemeClr val="dk1"/>
                          </a:solidFill>
                          <a:effectLst/>
                          <a:latin typeface="+mn-lt"/>
                          <a:ea typeface="+mn-ea"/>
                          <a:cs typeface="+mn-cs"/>
                        </a:rPr>
                        <a:t>Every LCA has boundaries. At this stage, it is necessary to be clear about </a:t>
                      </a:r>
                      <a:r>
                        <a:rPr lang="en-GB" sz="1700" b="0" i="0" kern="1200" dirty="0">
                          <a:solidFill>
                            <a:schemeClr val="dk1"/>
                          </a:solidFill>
                          <a:effectLst/>
                          <a:latin typeface="+mn-lt"/>
                          <a:ea typeface="+mn-ea"/>
                          <a:cs typeface="+mn-cs"/>
                        </a:rPr>
                        <a:t>data needs, data quality requirements, methods to be used to assess impact and interpretation and how the same is reported.</a:t>
                      </a:r>
                      <a:endParaRPr lang="en-IN" sz="1700" dirty="0"/>
                    </a:p>
                  </a:txBody>
                  <a:tcPr/>
                </a:tc>
                <a:extLst>
                  <a:ext uri="{0D108BD9-81ED-4DB2-BD59-A6C34878D82A}">
                    <a16:rowId xmlns:a16="http://schemas.microsoft.com/office/drawing/2014/main" xmlns="" val="604392307"/>
                  </a:ext>
                </a:extLst>
              </a:tr>
              <a:tr h="1405599">
                <a:tc>
                  <a:txBody>
                    <a:bodyPr/>
                    <a:lstStyle/>
                    <a:p>
                      <a:r>
                        <a:rPr lang="en-IN" sz="1700" dirty="0"/>
                        <a:t>2. Inventory</a:t>
                      </a:r>
                    </a:p>
                  </a:txBody>
                  <a:tcPr/>
                </a:tc>
                <a:tc>
                  <a:txBody>
                    <a:bodyPr/>
                    <a:lstStyle/>
                    <a:p>
                      <a:r>
                        <a:rPr lang="en-GB" sz="1700" b="0" i="0" kern="1200" dirty="0">
                          <a:solidFill>
                            <a:schemeClr val="dk1"/>
                          </a:solidFill>
                          <a:effectLst/>
                          <a:latin typeface="+mn-lt"/>
                          <a:ea typeface="+mn-ea"/>
                          <a:cs typeface="+mn-cs"/>
                        </a:rPr>
                        <a:t>The inventory includes things like emissions, energy requirements and material flows for each process involved. These are the flows into and out of the system that are being studied. The data of these are adjusted depending on the functional unit that is being looked at. </a:t>
                      </a:r>
                    </a:p>
                    <a:p>
                      <a:r>
                        <a:rPr lang="en-GB" sz="1700" b="0" i="0" kern="1200" dirty="0">
                          <a:solidFill>
                            <a:schemeClr val="dk1"/>
                          </a:solidFill>
                          <a:effectLst/>
                          <a:latin typeface="+mn-lt"/>
                          <a:ea typeface="+mn-ea"/>
                          <a:cs typeface="+mn-cs"/>
                        </a:rPr>
                        <a:t>This is known as a Life Cycle Inventory (LCI)</a:t>
                      </a:r>
                      <a:endParaRPr lang="en-IN" sz="1700" dirty="0"/>
                    </a:p>
                  </a:txBody>
                  <a:tcPr/>
                </a:tc>
                <a:extLst>
                  <a:ext uri="{0D108BD9-81ED-4DB2-BD59-A6C34878D82A}">
                    <a16:rowId xmlns:a16="http://schemas.microsoft.com/office/drawing/2014/main" xmlns="" val="723283688"/>
                  </a:ext>
                </a:extLst>
              </a:tr>
              <a:tr h="1375954">
                <a:tc>
                  <a:txBody>
                    <a:bodyPr/>
                    <a:lstStyle/>
                    <a:p>
                      <a:r>
                        <a:rPr lang="en-IN" sz="1700" dirty="0"/>
                        <a:t>3. Impact Assessment</a:t>
                      </a:r>
                    </a:p>
                  </a:txBody>
                  <a:tcPr/>
                </a:tc>
                <a:tc>
                  <a:txBody>
                    <a:bodyPr/>
                    <a:lstStyle/>
                    <a:p>
                      <a:r>
                        <a:rPr lang="en-GB" sz="1700" b="0" i="0" kern="1200" dirty="0">
                          <a:solidFill>
                            <a:schemeClr val="dk1"/>
                          </a:solidFill>
                          <a:effectLst/>
                          <a:latin typeface="+mn-lt"/>
                          <a:ea typeface="+mn-ea"/>
                          <a:cs typeface="+mn-cs"/>
                        </a:rPr>
                        <a:t>The impacts on the environment are calculated. The categories of impacts are chosen and the impacts on them based on the flow of emissions, energy and material from the inventory, are assessed. </a:t>
                      </a:r>
                    </a:p>
                    <a:p>
                      <a:r>
                        <a:rPr lang="en-GB" sz="1700" b="0" i="0" kern="1200" dirty="0">
                          <a:solidFill>
                            <a:schemeClr val="dk1"/>
                          </a:solidFill>
                          <a:effectLst/>
                          <a:latin typeface="+mn-lt"/>
                          <a:ea typeface="+mn-ea"/>
                          <a:cs typeface="+mn-cs"/>
                        </a:rPr>
                        <a:t>There are different types of impacts viz. depletion of abiotic resources, global warming, ozone layer depletion, acidification</a:t>
                      </a:r>
                      <a:endParaRPr lang="en-IN" sz="1700" dirty="0"/>
                    </a:p>
                  </a:txBody>
                  <a:tcPr/>
                </a:tc>
                <a:extLst>
                  <a:ext uri="{0D108BD9-81ED-4DB2-BD59-A6C34878D82A}">
                    <a16:rowId xmlns:a16="http://schemas.microsoft.com/office/drawing/2014/main" xmlns="" val="935282011"/>
                  </a:ext>
                </a:extLst>
              </a:tr>
              <a:tr h="372940">
                <a:tc>
                  <a:txBody>
                    <a:bodyPr/>
                    <a:lstStyle/>
                    <a:p>
                      <a:r>
                        <a:rPr lang="en-IN" sz="1700" dirty="0"/>
                        <a:t>4. Improvement Assessment</a:t>
                      </a:r>
                    </a:p>
                  </a:txBody>
                  <a:tcPr/>
                </a:tc>
                <a:tc>
                  <a:txBody>
                    <a:bodyPr/>
                    <a:lstStyle/>
                    <a:p>
                      <a:r>
                        <a:rPr lang="en-GB" sz="1700" b="0" i="0" kern="1200" dirty="0">
                          <a:solidFill>
                            <a:schemeClr val="dk1"/>
                          </a:solidFill>
                          <a:effectLst/>
                          <a:latin typeface="+mn-lt"/>
                          <a:ea typeface="+mn-ea"/>
                          <a:cs typeface="+mn-cs"/>
                        </a:rPr>
                        <a:t>Finally, the results are analysed in the context of the goal and scope of the study set out at the beginning. Based on findings, recommendations are given</a:t>
                      </a:r>
                      <a:endParaRPr lang="en-IN" sz="1700" dirty="0"/>
                    </a:p>
                  </a:txBody>
                  <a:tcPr/>
                </a:tc>
                <a:extLst>
                  <a:ext uri="{0D108BD9-81ED-4DB2-BD59-A6C34878D82A}">
                    <a16:rowId xmlns:a16="http://schemas.microsoft.com/office/drawing/2014/main" xmlns="" val="4256325571"/>
                  </a:ext>
                </a:extLst>
              </a:tr>
            </a:tbl>
          </a:graphicData>
        </a:graphic>
      </p:graphicFrame>
      <p:sp>
        <p:nvSpPr>
          <p:cNvPr id="5" name="Rectangle: Rounded Corners 4">
            <a:extLst>
              <a:ext uri="{FF2B5EF4-FFF2-40B4-BE49-F238E27FC236}">
                <a16:creationId xmlns:a16="http://schemas.microsoft.com/office/drawing/2014/main" xmlns="" id="{26E7E8FE-EDB4-47FF-98F5-77FE83E3F9D9}"/>
              </a:ext>
            </a:extLst>
          </p:cNvPr>
          <p:cNvSpPr/>
          <p:nvPr/>
        </p:nvSpPr>
        <p:spPr>
          <a:xfrm>
            <a:off x="742406" y="6074862"/>
            <a:ext cx="10515599" cy="6133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international standards (ISO 14040 and others) place strict limits on what qualifies as an LCA </a:t>
            </a:r>
          </a:p>
          <a:p>
            <a:pPr algn="ctr"/>
            <a:r>
              <a:rPr lang="en-GB" dirty="0"/>
              <a:t> and what you can and can’t do. </a:t>
            </a:r>
            <a:endParaRPr lang="en-IN" dirty="0"/>
          </a:p>
        </p:txBody>
      </p:sp>
    </p:spTree>
    <p:extLst>
      <p:ext uri="{BB962C8B-B14F-4D97-AF65-F5344CB8AC3E}">
        <p14:creationId xmlns:p14="http://schemas.microsoft.com/office/powerpoint/2010/main" xmlns="" val="2846556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622513-CBC7-40E8-9285-F4C51FD4C047}"/>
              </a:ext>
            </a:extLst>
          </p:cNvPr>
          <p:cNvSpPr>
            <a:spLocks noGrp="1"/>
          </p:cNvSpPr>
          <p:nvPr>
            <p:ph type="title"/>
          </p:nvPr>
        </p:nvSpPr>
        <p:spPr>
          <a:xfrm>
            <a:off x="838200" y="365126"/>
            <a:ext cx="10515600" cy="601526"/>
          </a:xfrm>
        </p:spPr>
        <p:txBody>
          <a:bodyPr>
            <a:normAutofit fontScale="90000"/>
          </a:bodyPr>
          <a:lstStyle/>
          <a:p>
            <a:pPr algn="ctr"/>
            <a:r>
              <a:rPr lang="en-IN" b="1" dirty="0"/>
              <a:t>Life Cycle Analysis (LCA) of a Mobile</a:t>
            </a:r>
          </a:p>
        </p:txBody>
      </p:sp>
      <p:pic>
        <p:nvPicPr>
          <p:cNvPr id="4" name="Content Placeholder 3">
            <a:extLst>
              <a:ext uri="{FF2B5EF4-FFF2-40B4-BE49-F238E27FC236}">
                <a16:creationId xmlns:a16="http://schemas.microsoft.com/office/drawing/2014/main" xmlns="" id="{9B2EBA09-32AC-4BA5-9758-4AFCF5225CA8}"/>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rcRect l="11610" t="26202" r="11610" b="41698"/>
          <a:stretch>
            <a:fillRect/>
          </a:stretch>
        </p:blipFill>
        <p:spPr bwMode="auto">
          <a:xfrm>
            <a:off x="1193075" y="1225232"/>
            <a:ext cx="9218022" cy="5233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Oval Callout 5">
            <a:extLst>
              <a:ext uri="{FF2B5EF4-FFF2-40B4-BE49-F238E27FC236}">
                <a16:creationId xmlns:a16="http://schemas.microsoft.com/office/drawing/2014/main" xmlns="" id="{71D1C35B-F9E2-40EB-828E-BDF3C01C8270}"/>
              </a:ext>
            </a:extLst>
          </p:cNvPr>
          <p:cNvSpPr/>
          <p:nvPr/>
        </p:nvSpPr>
        <p:spPr>
          <a:xfrm>
            <a:off x="7305857" y="1225233"/>
            <a:ext cx="2879725" cy="1223962"/>
          </a:xfrm>
          <a:prstGeom prst="wedgeEllipseCallout">
            <a:avLst>
              <a:gd name="adj1" fmla="val -49649"/>
              <a:gd name="adj2" fmla="val 5198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200" dirty="0">
                <a:solidFill>
                  <a:schemeClr val="tx1"/>
                </a:solidFill>
                <a:latin typeface="Comic Sans MS" panose="030F0702030302020204" pitchFamily="66" charset="0"/>
              </a:rPr>
              <a:t>What was used to make the product? (e.g. plastics, metals, fabric</a:t>
            </a:r>
          </a:p>
          <a:p>
            <a:pPr>
              <a:defRPr/>
            </a:pPr>
            <a:endParaRPr lang="en-GB" sz="1200" dirty="0">
              <a:solidFill>
                <a:schemeClr val="tx1"/>
              </a:solidFill>
              <a:latin typeface="TradeGothic"/>
            </a:endParaRPr>
          </a:p>
        </p:txBody>
      </p:sp>
      <p:sp>
        <p:nvSpPr>
          <p:cNvPr id="6" name="Oval Callout 6">
            <a:extLst>
              <a:ext uri="{FF2B5EF4-FFF2-40B4-BE49-F238E27FC236}">
                <a16:creationId xmlns:a16="http://schemas.microsoft.com/office/drawing/2014/main" xmlns="" id="{423D3758-1F4C-4A9A-AC21-3191FE8D7A64}"/>
              </a:ext>
            </a:extLst>
          </p:cNvPr>
          <p:cNvSpPr/>
          <p:nvPr/>
        </p:nvSpPr>
        <p:spPr>
          <a:xfrm flipH="1">
            <a:off x="4892765" y="2700146"/>
            <a:ext cx="2879726" cy="1127647"/>
          </a:xfrm>
          <a:prstGeom prst="wedgeEllipseCallout">
            <a:avLst>
              <a:gd name="adj1" fmla="val -62674"/>
              <a:gd name="adj2" fmla="val 3819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200" dirty="0">
                <a:solidFill>
                  <a:schemeClr val="tx1"/>
                </a:solidFill>
                <a:latin typeface="Comic Sans MS" panose="030F0702030302020204" pitchFamily="66" charset="0"/>
              </a:rPr>
              <a:t>How and where was</a:t>
            </a:r>
          </a:p>
          <a:p>
            <a:pPr>
              <a:defRPr/>
            </a:pPr>
            <a:r>
              <a:rPr lang="en-GB" sz="1200" dirty="0">
                <a:solidFill>
                  <a:schemeClr val="tx1"/>
                </a:solidFill>
                <a:latin typeface="Comic Sans MS" panose="030F0702030302020204" pitchFamily="66" charset="0"/>
              </a:rPr>
              <a:t>it produced? (in the country  or overseas?) How do the processes effect the environment? </a:t>
            </a:r>
          </a:p>
        </p:txBody>
      </p:sp>
      <p:sp>
        <p:nvSpPr>
          <p:cNvPr id="7" name="Oval Callout 7">
            <a:extLst>
              <a:ext uri="{FF2B5EF4-FFF2-40B4-BE49-F238E27FC236}">
                <a16:creationId xmlns:a16="http://schemas.microsoft.com/office/drawing/2014/main" xmlns="" id="{37F2ECFC-77BD-4946-B0E8-CD860D99BF0C}"/>
              </a:ext>
            </a:extLst>
          </p:cNvPr>
          <p:cNvSpPr/>
          <p:nvPr/>
        </p:nvSpPr>
        <p:spPr>
          <a:xfrm flipH="1">
            <a:off x="4286749" y="3957083"/>
            <a:ext cx="2808287" cy="1223962"/>
          </a:xfrm>
          <a:prstGeom prst="wedgeEllipseCallout">
            <a:avLst>
              <a:gd name="adj1" fmla="val -62674"/>
              <a:gd name="adj2" fmla="val 3819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200" dirty="0">
                <a:solidFill>
                  <a:schemeClr val="tx1"/>
                </a:solidFill>
                <a:latin typeface="Comic Sans MS" panose="030F0702030302020204" pitchFamily="66" charset="0"/>
              </a:rPr>
              <a:t>How was it transported</a:t>
            </a:r>
          </a:p>
          <a:p>
            <a:pPr>
              <a:defRPr/>
            </a:pPr>
            <a:r>
              <a:rPr lang="en-GB" sz="1200" dirty="0">
                <a:solidFill>
                  <a:schemeClr val="tx1"/>
                </a:solidFill>
                <a:latin typeface="Comic Sans MS" panose="030F0702030302020204" pitchFamily="66" charset="0"/>
              </a:rPr>
              <a:t>at each stage of the lifecycle? (ship,</a:t>
            </a:r>
          </a:p>
          <a:p>
            <a:pPr>
              <a:defRPr/>
            </a:pPr>
            <a:r>
              <a:rPr lang="en-GB" sz="1200" dirty="0">
                <a:solidFill>
                  <a:schemeClr val="tx1"/>
                </a:solidFill>
                <a:latin typeface="Comic Sans MS" panose="030F0702030302020204" pitchFamily="66" charset="0"/>
              </a:rPr>
              <a:t>lorry, train) What packaging is used? </a:t>
            </a:r>
          </a:p>
        </p:txBody>
      </p:sp>
      <p:sp>
        <p:nvSpPr>
          <p:cNvPr id="8" name="Oval Callout 10">
            <a:extLst>
              <a:ext uri="{FF2B5EF4-FFF2-40B4-BE49-F238E27FC236}">
                <a16:creationId xmlns:a16="http://schemas.microsoft.com/office/drawing/2014/main" xmlns="" id="{273FECE7-FEA1-4197-8176-F12510DDA0BB}"/>
              </a:ext>
            </a:extLst>
          </p:cNvPr>
          <p:cNvSpPr/>
          <p:nvPr/>
        </p:nvSpPr>
        <p:spPr>
          <a:xfrm flipH="1">
            <a:off x="1513296" y="5141459"/>
            <a:ext cx="2388143" cy="1317625"/>
          </a:xfrm>
          <a:prstGeom prst="wedgeEllipseCallout">
            <a:avLst>
              <a:gd name="adj1" fmla="val -62173"/>
              <a:gd name="adj2" fmla="val -7778"/>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200" dirty="0">
                <a:solidFill>
                  <a:schemeClr val="tx1"/>
                </a:solidFill>
                <a:latin typeface="Comic Sans MS" panose="030F0702030302020204" pitchFamily="66" charset="0"/>
              </a:rPr>
              <a:t>What was the product’s impact</a:t>
            </a:r>
          </a:p>
          <a:p>
            <a:pPr>
              <a:defRPr/>
            </a:pPr>
            <a:r>
              <a:rPr lang="en-GB" sz="1200" dirty="0">
                <a:solidFill>
                  <a:schemeClr val="tx1"/>
                </a:solidFill>
                <a:latin typeface="Comic Sans MS" panose="030F0702030302020204" pitchFamily="66" charset="0"/>
              </a:rPr>
              <a:t>during the use stage? (use of energy,</a:t>
            </a:r>
          </a:p>
          <a:p>
            <a:pPr>
              <a:defRPr/>
            </a:pPr>
            <a:r>
              <a:rPr lang="en-GB" sz="1200" dirty="0">
                <a:solidFill>
                  <a:schemeClr val="tx1"/>
                </a:solidFill>
                <a:latin typeface="Comic Sans MS" panose="030F0702030302020204" pitchFamily="66" charset="0"/>
              </a:rPr>
              <a:t>water)</a:t>
            </a:r>
          </a:p>
        </p:txBody>
      </p:sp>
      <p:sp>
        <p:nvSpPr>
          <p:cNvPr id="9" name="Oval Callout 12">
            <a:extLst>
              <a:ext uri="{FF2B5EF4-FFF2-40B4-BE49-F238E27FC236}">
                <a16:creationId xmlns:a16="http://schemas.microsoft.com/office/drawing/2014/main" xmlns="" id="{D5A60401-863F-4B66-8663-7C05BD8092A6}"/>
              </a:ext>
            </a:extLst>
          </p:cNvPr>
          <p:cNvSpPr/>
          <p:nvPr/>
        </p:nvSpPr>
        <p:spPr>
          <a:xfrm flipH="1">
            <a:off x="1303223" y="2925892"/>
            <a:ext cx="2808287" cy="1006216"/>
          </a:xfrm>
          <a:prstGeom prst="wedgeEllipseCallout">
            <a:avLst>
              <a:gd name="adj1" fmla="val 443"/>
              <a:gd name="adj2" fmla="val 8619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200" dirty="0">
                <a:solidFill>
                  <a:schemeClr val="tx1"/>
                </a:solidFill>
                <a:latin typeface="Comic Sans MS" panose="030F0702030302020204" pitchFamily="66" charset="0"/>
              </a:rPr>
              <a:t>How can it be disposed</a:t>
            </a:r>
          </a:p>
          <a:p>
            <a:pPr>
              <a:defRPr/>
            </a:pPr>
            <a:r>
              <a:rPr lang="en-GB" sz="1200" dirty="0">
                <a:solidFill>
                  <a:schemeClr val="tx1"/>
                </a:solidFill>
                <a:latin typeface="Comic Sans MS" panose="030F0702030302020204" pitchFamily="66" charset="0"/>
              </a:rPr>
              <a:t>of? (charity shop, recycled, landfill)</a:t>
            </a:r>
          </a:p>
        </p:txBody>
      </p:sp>
      <p:sp>
        <p:nvSpPr>
          <p:cNvPr id="10" name="Rectangle: Rounded Corners 9">
            <a:extLst>
              <a:ext uri="{FF2B5EF4-FFF2-40B4-BE49-F238E27FC236}">
                <a16:creationId xmlns:a16="http://schemas.microsoft.com/office/drawing/2014/main" xmlns="" id="{15805A2F-989C-4C17-97CE-3B2A7C31DEC4}"/>
              </a:ext>
            </a:extLst>
          </p:cNvPr>
          <p:cNvSpPr/>
          <p:nvPr/>
        </p:nvSpPr>
        <p:spPr>
          <a:xfrm>
            <a:off x="5259977" y="5860869"/>
            <a:ext cx="4925605" cy="513805"/>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Packaging generally accounts for 10% of environmental impact of anything bought</a:t>
            </a:r>
          </a:p>
        </p:txBody>
      </p:sp>
    </p:spTree>
    <p:extLst>
      <p:ext uri="{BB962C8B-B14F-4D97-AF65-F5344CB8AC3E}">
        <p14:creationId xmlns:p14="http://schemas.microsoft.com/office/powerpoint/2010/main" xmlns="" val="17074178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0E907-C620-4018-B696-10B2BB794FC7}"/>
              </a:ext>
            </a:extLst>
          </p:cNvPr>
          <p:cNvSpPr>
            <a:spLocks noGrp="1"/>
          </p:cNvSpPr>
          <p:nvPr>
            <p:ph type="title"/>
          </p:nvPr>
        </p:nvSpPr>
        <p:spPr>
          <a:xfrm>
            <a:off x="838200" y="365126"/>
            <a:ext cx="10515600" cy="723446"/>
          </a:xfrm>
        </p:spPr>
        <p:txBody>
          <a:bodyPr/>
          <a:lstStyle/>
          <a:p>
            <a:pPr algn="ctr"/>
            <a:r>
              <a:rPr lang="en-IN" b="1" dirty="0"/>
              <a:t>Uses of Life Cycle Assessment (LCA)</a:t>
            </a:r>
          </a:p>
        </p:txBody>
      </p:sp>
      <p:sp>
        <p:nvSpPr>
          <p:cNvPr id="3" name="Content Placeholder 2">
            <a:extLst>
              <a:ext uri="{FF2B5EF4-FFF2-40B4-BE49-F238E27FC236}">
                <a16:creationId xmlns:a16="http://schemas.microsoft.com/office/drawing/2014/main" xmlns="" id="{AEF607B3-7558-427F-9E90-47A82F527CC5}"/>
              </a:ext>
            </a:extLst>
          </p:cNvPr>
          <p:cNvSpPr>
            <a:spLocks noGrp="1"/>
          </p:cNvSpPr>
          <p:nvPr>
            <p:ph idx="1"/>
          </p:nvPr>
        </p:nvSpPr>
        <p:spPr>
          <a:xfrm>
            <a:off x="838200" y="1541417"/>
            <a:ext cx="10515600" cy="4635546"/>
          </a:xfrm>
        </p:spPr>
        <p:txBody>
          <a:bodyPr>
            <a:normAutofit fontScale="92500" lnSpcReduction="10000"/>
          </a:bodyPr>
          <a:lstStyle/>
          <a:p>
            <a:pPr marL="0" indent="0">
              <a:buNone/>
            </a:pPr>
            <a:r>
              <a:rPr lang="en-GB" dirty="0"/>
              <a:t>An LCA can be used by different people for different things. But it’s all about environmental impact and performance.</a:t>
            </a:r>
          </a:p>
          <a:p>
            <a:r>
              <a:rPr lang="en-GB" b="1" dirty="0"/>
              <a:t>Design</a:t>
            </a:r>
            <a:r>
              <a:rPr lang="en-GB" dirty="0"/>
              <a:t>: what changes can we make to the product to lessen its environmental impact?</a:t>
            </a:r>
          </a:p>
          <a:p>
            <a:r>
              <a:rPr lang="en-GB" b="1" dirty="0"/>
              <a:t>Purchasing</a:t>
            </a:r>
            <a:r>
              <a:rPr lang="en-GB" dirty="0"/>
              <a:t>: which product has the least environmental impact?</a:t>
            </a:r>
          </a:p>
          <a:p>
            <a:r>
              <a:rPr lang="en-GB" b="1" dirty="0"/>
              <a:t>Marketing</a:t>
            </a:r>
            <a:r>
              <a:rPr lang="en-GB" dirty="0"/>
              <a:t>: is this product “greener” than that of the competitors?</a:t>
            </a:r>
          </a:p>
          <a:p>
            <a:r>
              <a:rPr lang="en-GB" b="1" dirty="0"/>
              <a:t>Benchmarking</a:t>
            </a:r>
            <a:r>
              <a:rPr lang="en-GB" dirty="0"/>
              <a:t>: how’s our company doing compared to all the others in our industry?</a:t>
            </a:r>
          </a:p>
          <a:p>
            <a:r>
              <a:rPr lang="en-GB" b="1" dirty="0"/>
              <a:t>Tracking</a:t>
            </a:r>
            <a:r>
              <a:rPr lang="en-GB" dirty="0"/>
              <a:t>: how’s our environmental performance doing this year compared with previous years?</a:t>
            </a:r>
          </a:p>
          <a:p>
            <a:r>
              <a:rPr lang="en-GB" b="1" dirty="0"/>
              <a:t>Policy</a:t>
            </a:r>
            <a:r>
              <a:rPr lang="en-GB" dirty="0"/>
              <a:t>: What initiatives will help improve overall environmental outcomes?</a:t>
            </a:r>
          </a:p>
          <a:p>
            <a:endParaRPr lang="en-IN" dirty="0"/>
          </a:p>
        </p:txBody>
      </p:sp>
    </p:spTree>
    <p:extLst>
      <p:ext uri="{BB962C8B-B14F-4D97-AF65-F5344CB8AC3E}">
        <p14:creationId xmlns:p14="http://schemas.microsoft.com/office/powerpoint/2010/main" xmlns="" val="381234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2F6076-81C5-149B-42E4-5E6A5E2E9AFE}"/>
              </a:ext>
            </a:extLst>
          </p:cNvPr>
          <p:cNvSpPr>
            <a:spLocks noGrp="1"/>
          </p:cNvSpPr>
          <p:nvPr>
            <p:ph type="ctrTitle"/>
          </p:nvPr>
        </p:nvSpPr>
        <p:spPr>
          <a:xfrm>
            <a:off x="1524000" y="1122363"/>
            <a:ext cx="9144000" cy="2827468"/>
          </a:xfrm>
        </p:spPr>
        <p:txBody>
          <a:bodyPr/>
          <a:lstStyle/>
          <a:p>
            <a:r>
              <a:rPr lang="en-IN" b="1" dirty="0"/>
              <a:t>CIRCULAR ECONOMY</a:t>
            </a:r>
          </a:p>
        </p:txBody>
      </p:sp>
      <p:sp>
        <p:nvSpPr>
          <p:cNvPr id="3" name="Subtitle 2">
            <a:extLst>
              <a:ext uri="{FF2B5EF4-FFF2-40B4-BE49-F238E27FC236}">
                <a16:creationId xmlns:a16="http://schemas.microsoft.com/office/drawing/2014/main" xmlns="" id="{465925A7-318D-321F-80B7-6EA378CC0EA9}"/>
              </a:ext>
            </a:extLst>
          </p:cNvPr>
          <p:cNvSpPr>
            <a:spLocks noGrp="1"/>
          </p:cNvSpPr>
          <p:nvPr>
            <p:ph type="subTitle" idx="1"/>
          </p:nvPr>
        </p:nvSpPr>
        <p:spPr>
          <a:xfrm>
            <a:off x="1524000" y="4421170"/>
            <a:ext cx="9144000" cy="836629"/>
          </a:xfrm>
        </p:spPr>
        <p:txBody>
          <a:bodyPr/>
          <a:lstStyle/>
          <a:p>
            <a:endParaRPr lang="en-IN" dirty="0"/>
          </a:p>
        </p:txBody>
      </p:sp>
      <p:sp>
        <p:nvSpPr>
          <p:cNvPr id="4" name="Footer Placeholder 3">
            <a:extLst>
              <a:ext uri="{FF2B5EF4-FFF2-40B4-BE49-F238E27FC236}">
                <a16:creationId xmlns:a16="http://schemas.microsoft.com/office/drawing/2014/main" xmlns="" id="{84DDF6AC-199E-0000-36F4-DEE5ABE8CF1D}"/>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CE2B9B48-D7D4-BE87-78FB-9F41AC2AAF80}"/>
              </a:ext>
            </a:extLst>
          </p:cNvPr>
          <p:cNvSpPr>
            <a:spLocks noGrp="1"/>
          </p:cNvSpPr>
          <p:nvPr>
            <p:ph type="sldNum" sz="quarter" idx="12"/>
          </p:nvPr>
        </p:nvSpPr>
        <p:spPr/>
        <p:txBody>
          <a:bodyPr/>
          <a:lstStyle/>
          <a:p>
            <a:fld id="{B824ACC9-2D37-420A-8C2C-B2DE8AA43397}" type="slidenum">
              <a:rPr lang="en-IN" smtClean="0"/>
              <a:pPr/>
              <a:t>36</a:t>
            </a:fld>
            <a:endParaRPr lang="en-IN"/>
          </a:p>
        </p:txBody>
      </p:sp>
    </p:spTree>
    <p:extLst>
      <p:ext uri="{BB962C8B-B14F-4D97-AF65-F5344CB8AC3E}">
        <p14:creationId xmlns:p14="http://schemas.microsoft.com/office/powerpoint/2010/main" xmlns="" val="382076119"/>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C84D12-775F-DEB3-BBA6-C1DCBEB8F13D}"/>
              </a:ext>
            </a:extLst>
          </p:cNvPr>
          <p:cNvSpPr>
            <a:spLocks noGrp="1"/>
          </p:cNvSpPr>
          <p:nvPr>
            <p:ph type="title"/>
          </p:nvPr>
        </p:nvSpPr>
        <p:spPr>
          <a:xfrm>
            <a:off x="838200" y="365126"/>
            <a:ext cx="10515600" cy="671822"/>
          </a:xfrm>
        </p:spPr>
        <p:txBody>
          <a:bodyPr>
            <a:normAutofit fontScale="90000"/>
          </a:bodyPr>
          <a:lstStyle/>
          <a:p>
            <a:r>
              <a:rPr lang="en-IN" dirty="0"/>
              <a:t>Problem with the linear economy</a:t>
            </a:r>
          </a:p>
        </p:txBody>
      </p:sp>
      <p:sp>
        <p:nvSpPr>
          <p:cNvPr id="3" name="Content Placeholder 2">
            <a:extLst>
              <a:ext uri="{FF2B5EF4-FFF2-40B4-BE49-F238E27FC236}">
                <a16:creationId xmlns:a16="http://schemas.microsoft.com/office/drawing/2014/main" xmlns="" id="{80DF11D7-409B-9AF4-3D80-39241FC97439}"/>
              </a:ext>
            </a:extLst>
          </p:cNvPr>
          <p:cNvSpPr>
            <a:spLocks noGrp="1"/>
          </p:cNvSpPr>
          <p:nvPr>
            <p:ph idx="1"/>
          </p:nvPr>
        </p:nvSpPr>
        <p:spPr>
          <a:xfrm>
            <a:off x="838200" y="1470581"/>
            <a:ext cx="10515600" cy="4706382"/>
          </a:xfrm>
        </p:spPr>
        <p:txBody>
          <a:bodyPr>
            <a:normAutofit fontScale="25000" lnSpcReduction="20000"/>
          </a:bodyPr>
          <a:lstStyle/>
          <a:p>
            <a:pPr marL="0" indent="0">
              <a:buNone/>
            </a:pPr>
            <a:r>
              <a:rPr lang="en-GB" sz="8000" b="0" i="0" dirty="0">
                <a:solidFill>
                  <a:srgbClr val="222222"/>
                </a:solidFill>
                <a:effectLst/>
                <a:latin typeface="Helvetica" panose="020B0604020202020204" pitchFamily="34" charset="0"/>
              </a:rPr>
              <a:t>According to a report only 9% of the world is circular. Our current economy is hardly sustainable and follows a linear model. </a:t>
            </a:r>
          </a:p>
          <a:p>
            <a:pPr marL="0" indent="0">
              <a:buNone/>
            </a:pPr>
            <a:endParaRPr lang="en-GB" sz="8000" b="0" i="0" dirty="0">
              <a:solidFill>
                <a:srgbClr val="222222"/>
              </a:solidFill>
              <a:effectLst/>
              <a:latin typeface="Helvetica" panose="020B0604020202020204" pitchFamily="34" charset="0"/>
            </a:endParaRPr>
          </a:p>
          <a:p>
            <a:pPr marL="0" indent="0">
              <a:buNone/>
            </a:pPr>
            <a:r>
              <a:rPr lang="en-GB" sz="8000" b="0" i="0" dirty="0">
                <a:solidFill>
                  <a:srgbClr val="222222"/>
                </a:solidFill>
                <a:effectLst/>
                <a:latin typeface="Helvetica" panose="020B0604020202020204" pitchFamily="34" charset="0"/>
              </a:rPr>
              <a:t>The core tenets of the linear economy include the wasteful take of resources – make use of said resources, which further generates waste that is then disposed. </a:t>
            </a:r>
          </a:p>
          <a:p>
            <a:pPr marL="0" indent="0">
              <a:buNone/>
            </a:pPr>
            <a:endParaRPr lang="en-GB" sz="8000" b="0" i="0" dirty="0">
              <a:solidFill>
                <a:srgbClr val="222222"/>
              </a:solidFill>
              <a:effectLst/>
              <a:latin typeface="Helvetica" panose="020B0604020202020204" pitchFamily="34" charset="0"/>
            </a:endParaRPr>
          </a:p>
          <a:p>
            <a:pPr marL="0" indent="0">
              <a:buNone/>
            </a:pPr>
            <a:r>
              <a:rPr lang="en-GB" sz="8000" b="0" i="0" dirty="0">
                <a:solidFill>
                  <a:srgbClr val="222222"/>
                </a:solidFill>
                <a:effectLst/>
                <a:latin typeface="Helvetica" panose="020B0604020202020204" pitchFamily="34" charset="0"/>
              </a:rPr>
              <a:t>This vicious practice is detrimental to the environment, which cannot supply the growing populace of our planet with essential services, and naturally leads to strained profitability. </a:t>
            </a:r>
          </a:p>
          <a:p>
            <a:pPr marL="0" indent="0">
              <a:buNone/>
            </a:pPr>
            <a:endParaRPr lang="en-IN" sz="8000" dirty="0"/>
          </a:p>
          <a:p>
            <a:pPr marL="0" indent="0">
              <a:buNone/>
            </a:pPr>
            <a:r>
              <a:rPr lang="en-GB" sz="8000" b="0" i="0" dirty="0">
                <a:solidFill>
                  <a:srgbClr val="222222"/>
                </a:solidFill>
                <a:effectLst/>
                <a:latin typeface="Helvetica" panose="020B0604020202020204" pitchFamily="34" charset="0"/>
              </a:rPr>
              <a:t>Planetary boundaries, a concept given by </a:t>
            </a:r>
            <a:r>
              <a:rPr lang="en-GB" sz="8000" b="0" i="0" dirty="0" err="1">
                <a:solidFill>
                  <a:srgbClr val="222222"/>
                </a:solidFill>
                <a:effectLst/>
                <a:latin typeface="Helvetica" panose="020B0604020202020204" pitchFamily="34" charset="0"/>
              </a:rPr>
              <a:t>Rockstrom</a:t>
            </a:r>
            <a:r>
              <a:rPr lang="en-GB" sz="8000" b="0" i="0" dirty="0">
                <a:solidFill>
                  <a:srgbClr val="222222"/>
                </a:solidFill>
                <a:effectLst/>
                <a:latin typeface="Helvetica" panose="020B0604020202020204" pitchFamily="34" charset="0"/>
              </a:rPr>
              <a:t> in his paper, is a measure of human impact on the ecosystem. </a:t>
            </a:r>
          </a:p>
          <a:p>
            <a:pPr marL="0" indent="0">
              <a:buNone/>
            </a:pPr>
            <a:endParaRPr lang="en-GB" sz="8000" dirty="0">
              <a:solidFill>
                <a:srgbClr val="222222"/>
              </a:solidFill>
              <a:latin typeface="Helvetica" panose="020B0604020202020204" pitchFamily="34" charset="0"/>
            </a:endParaRPr>
          </a:p>
          <a:p>
            <a:pPr marL="0" indent="0">
              <a:buNone/>
            </a:pPr>
            <a:r>
              <a:rPr lang="en-GB" sz="8000" dirty="0">
                <a:solidFill>
                  <a:srgbClr val="222222"/>
                </a:solidFill>
                <a:latin typeface="Helvetica" panose="020B0604020202020204" pitchFamily="34" charset="0"/>
              </a:rPr>
              <a:t>In 2023, according to Stockholm Research Centre, six</a:t>
            </a:r>
            <a:r>
              <a:rPr lang="en-GB" sz="8000" b="0" i="0" dirty="0">
                <a:solidFill>
                  <a:srgbClr val="222222"/>
                </a:solidFill>
                <a:effectLst/>
                <a:latin typeface="Helvetica" panose="020B0604020202020204" pitchFamily="34" charset="0"/>
              </a:rPr>
              <a:t> of the nine planetary boundaries have been crossed: </a:t>
            </a:r>
          </a:p>
          <a:p>
            <a:pPr marL="0" indent="0">
              <a:buNone/>
            </a:pPr>
            <a:endParaRPr lang="en-IN" sz="8000"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r>
              <a:rPr lang="en-IN" sz="4600" dirty="0"/>
              <a:t>https://ic-ce.com/article-circular-economy-and-sustainability/</a:t>
            </a:r>
          </a:p>
        </p:txBody>
      </p:sp>
      <p:sp>
        <p:nvSpPr>
          <p:cNvPr id="4" name="Footer Placeholder 3">
            <a:extLst>
              <a:ext uri="{FF2B5EF4-FFF2-40B4-BE49-F238E27FC236}">
                <a16:creationId xmlns:a16="http://schemas.microsoft.com/office/drawing/2014/main" xmlns="" id="{9131D55E-618A-661A-4509-279658E9223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A8486556-FE09-A13B-0DB0-4E13E44DBCF9}"/>
              </a:ext>
            </a:extLst>
          </p:cNvPr>
          <p:cNvSpPr>
            <a:spLocks noGrp="1"/>
          </p:cNvSpPr>
          <p:nvPr>
            <p:ph type="sldNum" sz="quarter" idx="12"/>
          </p:nvPr>
        </p:nvSpPr>
        <p:spPr/>
        <p:txBody>
          <a:bodyPr/>
          <a:lstStyle/>
          <a:p>
            <a:fld id="{B824ACC9-2D37-420A-8C2C-B2DE8AA43397}" type="slidenum">
              <a:rPr lang="en-IN" smtClean="0"/>
              <a:pPr/>
              <a:t>37</a:t>
            </a:fld>
            <a:endParaRPr lang="en-IN"/>
          </a:p>
        </p:txBody>
      </p:sp>
    </p:spTree>
    <p:extLst>
      <p:ext uri="{BB962C8B-B14F-4D97-AF65-F5344CB8AC3E}">
        <p14:creationId xmlns:p14="http://schemas.microsoft.com/office/powerpoint/2010/main" xmlns="" val="271409016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41035D-6BA1-9D27-82D3-D1604A827F39}"/>
              </a:ext>
            </a:extLst>
          </p:cNvPr>
          <p:cNvSpPr>
            <a:spLocks noGrp="1"/>
          </p:cNvSpPr>
          <p:nvPr>
            <p:ph type="title"/>
          </p:nvPr>
        </p:nvSpPr>
        <p:spPr>
          <a:xfrm>
            <a:off x="838200" y="365126"/>
            <a:ext cx="10515600" cy="615262"/>
          </a:xfrm>
        </p:spPr>
        <p:txBody>
          <a:bodyPr>
            <a:normAutofit fontScale="90000"/>
          </a:bodyPr>
          <a:lstStyle/>
          <a:p>
            <a:pPr algn="ctr"/>
            <a:r>
              <a:rPr lang="en-IN" dirty="0"/>
              <a:t>Planetary boundaries crossed</a:t>
            </a:r>
          </a:p>
        </p:txBody>
      </p:sp>
      <p:sp>
        <p:nvSpPr>
          <p:cNvPr id="4" name="Footer Placeholder 3">
            <a:extLst>
              <a:ext uri="{FF2B5EF4-FFF2-40B4-BE49-F238E27FC236}">
                <a16:creationId xmlns:a16="http://schemas.microsoft.com/office/drawing/2014/main" xmlns="" id="{530A8070-DDD7-90EF-DA2B-A6C4E7D619DB}"/>
              </a:ext>
            </a:extLst>
          </p:cNvPr>
          <p:cNvSpPr>
            <a:spLocks noGrp="1"/>
          </p:cNvSpPr>
          <p:nvPr>
            <p:ph type="ftr" sz="quarter" idx="11"/>
          </p:nvPr>
        </p:nvSpPr>
        <p:spPr>
          <a:xfrm>
            <a:off x="4170575" y="6474020"/>
            <a:ext cx="4114800" cy="365125"/>
          </a:xfrm>
        </p:spPr>
        <p:txBody>
          <a:bodyPr/>
          <a:lstStyle/>
          <a:p>
            <a:endParaRPr lang="en-IN"/>
          </a:p>
        </p:txBody>
      </p:sp>
      <p:sp>
        <p:nvSpPr>
          <p:cNvPr id="5" name="Slide Number Placeholder 4">
            <a:extLst>
              <a:ext uri="{FF2B5EF4-FFF2-40B4-BE49-F238E27FC236}">
                <a16:creationId xmlns:a16="http://schemas.microsoft.com/office/drawing/2014/main" xmlns="" id="{57C3B507-0740-CE60-BFE8-45FED89DC9DA}"/>
              </a:ext>
            </a:extLst>
          </p:cNvPr>
          <p:cNvSpPr>
            <a:spLocks noGrp="1"/>
          </p:cNvSpPr>
          <p:nvPr>
            <p:ph type="sldNum" sz="quarter" idx="12"/>
          </p:nvPr>
        </p:nvSpPr>
        <p:spPr/>
        <p:txBody>
          <a:bodyPr/>
          <a:lstStyle/>
          <a:p>
            <a:fld id="{B824ACC9-2D37-420A-8C2C-B2DE8AA43397}" type="slidenum">
              <a:rPr lang="en-IN" smtClean="0"/>
              <a:pPr/>
              <a:t>38</a:t>
            </a:fld>
            <a:endParaRPr lang="en-IN"/>
          </a:p>
        </p:txBody>
      </p:sp>
      <p:pic>
        <p:nvPicPr>
          <p:cNvPr id="6" name="Content Placeholder 5" descr="A diagram of different colored circles&#10;&#10;Description automatically generated with medium confidence">
            <a:extLst>
              <a:ext uri="{FF2B5EF4-FFF2-40B4-BE49-F238E27FC236}">
                <a16:creationId xmlns:a16="http://schemas.microsoft.com/office/drawing/2014/main" xmlns="" id="{9AA1B18E-A9EC-C2A0-BB7F-55F01736DDD6}"/>
              </a:ext>
            </a:extLst>
          </p:cNvPr>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66209"/>
          <a:stretch/>
        </p:blipFill>
        <p:spPr bwMode="auto">
          <a:xfrm>
            <a:off x="1420009" y="1479551"/>
            <a:ext cx="7799295" cy="4318822"/>
          </a:xfrm>
          <a:prstGeom prst="rect">
            <a:avLst/>
          </a:prstGeom>
          <a:noFill/>
          <a:ln>
            <a:noFill/>
          </a:ln>
          <a:extLst>
            <a:ext uri="{53640926-AAD7-44D8-BBD7-CCE9431645EC}">
              <a14:shadowObscured xmlns:a14="http://schemas.microsoft.com/office/drawing/2010/main" xmlns=""/>
            </a:ext>
          </a:extLst>
        </p:spPr>
      </p:pic>
      <p:sp>
        <p:nvSpPr>
          <p:cNvPr id="7" name="Rectangle 6">
            <a:extLst>
              <a:ext uri="{FF2B5EF4-FFF2-40B4-BE49-F238E27FC236}">
                <a16:creationId xmlns:a16="http://schemas.microsoft.com/office/drawing/2014/main" xmlns="" id="{EC925F7E-B969-674D-AB65-186EC8F6A9DE}"/>
              </a:ext>
            </a:extLst>
          </p:cNvPr>
          <p:cNvSpPr/>
          <p:nvPr/>
        </p:nvSpPr>
        <p:spPr>
          <a:xfrm>
            <a:off x="1420010" y="5903898"/>
            <a:ext cx="9741326" cy="4645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b="0" i="1" dirty="0">
                <a:solidFill>
                  <a:srgbClr val="000000"/>
                </a:solidFill>
                <a:effectLst/>
                <a:latin typeface="Lato" panose="020F0502020204030203" pitchFamily="34" charset="0"/>
              </a:rPr>
              <a:t>Credit: Azote for Stockholm Resilience Centre, Stockholm University. Based on Richardson et al. 2023</a:t>
            </a:r>
            <a:endParaRPr lang="en-IN" sz="1600" i="1" dirty="0"/>
          </a:p>
        </p:txBody>
      </p:sp>
    </p:spTree>
    <p:extLst>
      <p:ext uri="{BB962C8B-B14F-4D97-AF65-F5344CB8AC3E}">
        <p14:creationId xmlns:p14="http://schemas.microsoft.com/office/powerpoint/2010/main" xmlns="" val="78020309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27E9BA-A3FE-755E-0517-CE60B908F964}"/>
              </a:ext>
            </a:extLst>
          </p:cNvPr>
          <p:cNvSpPr>
            <a:spLocks noGrp="1"/>
          </p:cNvSpPr>
          <p:nvPr>
            <p:ph type="title"/>
          </p:nvPr>
        </p:nvSpPr>
        <p:spPr>
          <a:xfrm>
            <a:off x="838200" y="365126"/>
            <a:ext cx="10515600" cy="1058322"/>
          </a:xfrm>
        </p:spPr>
        <p:txBody>
          <a:bodyPr/>
          <a:lstStyle/>
          <a:p>
            <a:r>
              <a:rPr lang="en-IN" dirty="0"/>
              <a:t>Concept of Circular Economy (CE) </a:t>
            </a:r>
          </a:p>
        </p:txBody>
      </p:sp>
      <p:sp>
        <p:nvSpPr>
          <p:cNvPr id="3" name="Content Placeholder 2">
            <a:extLst>
              <a:ext uri="{FF2B5EF4-FFF2-40B4-BE49-F238E27FC236}">
                <a16:creationId xmlns:a16="http://schemas.microsoft.com/office/drawing/2014/main" xmlns="" id="{437370E8-E5A0-AA07-B908-C90D2C880E95}"/>
              </a:ext>
            </a:extLst>
          </p:cNvPr>
          <p:cNvSpPr>
            <a:spLocks noGrp="1"/>
          </p:cNvSpPr>
          <p:nvPr>
            <p:ph idx="1"/>
          </p:nvPr>
        </p:nvSpPr>
        <p:spPr/>
        <p:txBody>
          <a:bodyPr/>
          <a:lstStyle/>
          <a:p>
            <a:pPr algn="l"/>
            <a:endParaRPr lang="en-IN" sz="1800" b="0" i="0" u="none" strike="noStrike" baseline="0" dirty="0">
              <a:solidFill>
                <a:srgbClr val="000000"/>
              </a:solidFill>
              <a:latin typeface="Calibri" panose="020F0502020204030204" pitchFamily="34" charset="0"/>
            </a:endParaRPr>
          </a:p>
          <a:p>
            <a:pPr marR="0"/>
            <a:r>
              <a:rPr lang="en-GB" b="0" i="0" u="none" strike="noStrike" baseline="0" dirty="0">
                <a:latin typeface="Calibri" panose="020F0502020204030204" pitchFamily="34" charset="0"/>
              </a:rPr>
              <a:t>An industrial system that is </a:t>
            </a:r>
            <a:r>
              <a:rPr lang="en-GB" b="1" i="0" u="none" strike="noStrike" baseline="0" dirty="0">
                <a:latin typeface="Calibri" panose="020F0502020204030204" pitchFamily="34" charset="0"/>
              </a:rPr>
              <a:t>restorative or regenerative </a:t>
            </a:r>
            <a:r>
              <a:rPr lang="en-GB" b="0" i="0" u="none" strike="noStrike" baseline="0" dirty="0">
                <a:latin typeface="Calibri" panose="020F0502020204030204" pitchFamily="34" charset="0"/>
              </a:rPr>
              <a:t>by intention and design replaces the end-of-life (EOL) concept with restoration, shifting to renewable energy, and eliminating toxic chemicals, which impair reuse. </a:t>
            </a:r>
          </a:p>
          <a:p>
            <a:pPr marR="0"/>
            <a:r>
              <a:rPr lang="en-GB" b="0" i="0" u="none" strike="noStrike" baseline="0" dirty="0">
                <a:latin typeface="Calibri" panose="020F0502020204030204" pitchFamily="34" charset="0"/>
              </a:rPr>
              <a:t>It aims to eliminate waste through the superior design of materials, products, systems, and related business models</a:t>
            </a:r>
          </a:p>
          <a:p>
            <a:r>
              <a:rPr lang="en-GB" b="1" i="0" u="none" strike="noStrike" baseline="0" dirty="0">
                <a:solidFill>
                  <a:srgbClr val="323232"/>
                </a:solidFill>
                <a:latin typeface="Calibri" panose="020F0502020204030204" pitchFamily="34" charset="0"/>
              </a:rPr>
              <a:t>Ultimately, CE is not the goal but rather a tool or mechanism to achieve other sustainability goals</a:t>
            </a:r>
            <a:endParaRPr lang="en-IN" dirty="0"/>
          </a:p>
        </p:txBody>
      </p:sp>
      <p:sp>
        <p:nvSpPr>
          <p:cNvPr id="4" name="Footer Placeholder 3">
            <a:extLst>
              <a:ext uri="{FF2B5EF4-FFF2-40B4-BE49-F238E27FC236}">
                <a16:creationId xmlns:a16="http://schemas.microsoft.com/office/drawing/2014/main" xmlns="" id="{504C4974-4AAA-52EF-549D-3F23E2DDF05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03BB5267-819B-96E3-1E5E-24D12D6E9C43}"/>
              </a:ext>
            </a:extLst>
          </p:cNvPr>
          <p:cNvSpPr>
            <a:spLocks noGrp="1"/>
          </p:cNvSpPr>
          <p:nvPr>
            <p:ph type="sldNum" sz="quarter" idx="12"/>
          </p:nvPr>
        </p:nvSpPr>
        <p:spPr/>
        <p:txBody>
          <a:bodyPr/>
          <a:lstStyle/>
          <a:p>
            <a:fld id="{B824ACC9-2D37-420A-8C2C-B2DE8AA43397}" type="slidenum">
              <a:rPr lang="en-IN" smtClean="0"/>
              <a:pPr/>
              <a:t>39</a:t>
            </a:fld>
            <a:endParaRPr lang="en-IN"/>
          </a:p>
        </p:txBody>
      </p:sp>
    </p:spTree>
    <p:extLst>
      <p:ext uri="{BB962C8B-B14F-4D97-AF65-F5344CB8AC3E}">
        <p14:creationId xmlns:p14="http://schemas.microsoft.com/office/powerpoint/2010/main" xmlns="" val="776618685"/>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1D250E-DED5-48F3-BE63-4DEAF0FD3E3F}"/>
              </a:ext>
            </a:extLst>
          </p:cNvPr>
          <p:cNvSpPr>
            <a:spLocks noGrp="1"/>
          </p:cNvSpPr>
          <p:nvPr>
            <p:ph type="title"/>
          </p:nvPr>
        </p:nvSpPr>
        <p:spPr>
          <a:xfrm>
            <a:off x="838200" y="365126"/>
            <a:ext cx="10515600" cy="967285"/>
          </a:xfrm>
        </p:spPr>
        <p:txBody>
          <a:bodyPr/>
          <a:lstStyle/>
          <a:p>
            <a:r>
              <a:rPr lang="en-IN" b="1" dirty="0"/>
              <a:t>TRIPLE BOTTOM LINE (TBL) ACCOUNTING </a:t>
            </a:r>
          </a:p>
        </p:txBody>
      </p:sp>
      <p:pic>
        <p:nvPicPr>
          <p:cNvPr id="5" name="Content Placeholder 4">
            <a:extLst>
              <a:ext uri="{FF2B5EF4-FFF2-40B4-BE49-F238E27FC236}">
                <a16:creationId xmlns:a16="http://schemas.microsoft.com/office/drawing/2014/main" xmlns="" id="{A08795B2-3947-4B8D-AA27-1EDD463BBDD3}"/>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59429" y="1422739"/>
            <a:ext cx="6984274" cy="4046243"/>
          </a:xfrm>
        </p:spPr>
      </p:pic>
      <p:sp>
        <p:nvSpPr>
          <p:cNvPr id="6" name="Rectangle 5">
            <a:extLst>
              <a:ext uri="{FF2B5EF4-FFF2-40B4-BE49-F238E27FC236}">
                <a16:creationId xmlns:a16="http://schemas.microsoft.com/office/drawing/2014/main" xmlns="" id="{F0D346CC-3D7C-4B04-9436-61D12AC1BDF9}"/>
              </a:ext>
            </a:extLst>
          </p:cNvPr>
          <p:cNvSpPr/>
          <p:nvPr/>
        </p:nvSpPr>
        <p:spPr>
          <a:xfrm>
            <a:off x="838200" y="5909399"/>
            <a:ext cx="8830490" cy="58347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i="1" dirty="0"/>
              <a:t>Source: https://blog.chainpoint.com/blog/triple-bottom-line-measuring-social-and-environmental-kpis</a:t>
            </a:r>
          </a:p>
        </p:txBody>
      </p:sp>
    </p:spTree>
    <p:extLst>
      <p:ext uri="{BB962C8B-B14F-4D97-AF65-F5344CB8AC3E}">
        <p14:creationId xmlns:p14="http://schemas.microsoft.com/office/powerpoint/2010/main" xmlns="" val="11177654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47DF39-B6AE-B66B-176B-F8F0F3C88501}"/>
              </a:ext>
            </a:extLst>
          </p:cNvPr>
          <p:cNvSpPr>
            <a:spLocks noGrp="1"/>
          </p:cNvSpPr>
          <p:nvPr>
            <p:ph type="title"/>
          </p:nvPr>
        </p:nvSpPr>
        <p:spPr>
          <a:xfrm>
            <a:off x="838200" y="365126"/>
            <a:ext cx="10515600" cy="1048896"/>
          </a:xfrm>
        </p:spPr>
        <p:txBody>
          <a:bodyPr/>
          <a:lstStyle/>
          <a:p>
            <a:r>
              <a:rPr lang="en-IN" dirty="0"/>
              <a:t>Three Principles on which CE is based</a:t>
            </a:r>
          </a:p>
        </p:txBody>
      </p:sp>
      <p:sp>
        <p:nvSpPr>
          <p:cNvPr id="3" name="Content Placeholder 2">
            <a:extLst>
              <a:ext uri="{FF2B5EF4-FFF2-40B4-BE49-F238E27FC236}">
                <a16:creationId xmlns:a16="http://schemas.microsoft.com/office/drawing/2014/main" xmlns="" id="{2415C1AB-F505-76F6-7032-5349B60FD910}"/>
              </a:ext>
            </a:extLst>
          </p:cNvPr>
          <p:cNvSpPr>
            <a:spLocks noGrp="1"/>
          </p:cNvSpPr>
          <p:nvPr>
            <p:ph idx="1"/>
          </p:nvPr>
        </p:nvSpPr>
        <p:spPr/>
        <p:txBody>
          <a:bodyPr/>
          <a:lstStyle/>
          <a:p>
            <a:r>
              <a:rPr lang="en-IN" sz="3200" dirty="0"/>
              <a:t>Eliminate waste and pollution</a:t>
            </a:r>
          </a:p>
          <a:p>
            <a:r>
              <a:rPr lang="en-IN" sz="3200" dirty="0"/>
              <a:t>Circulate products and materials at their highest value</a:t>
            </a:r>
          </a:p>
          <a:p>
            <a:r>
              <a:rPr lang="en-IN" sz="3200" dirty="0"/>
              <a:t>Regenerate nature</a:t>
            </a:r>
          </a:p>
          <a:p>
            <a:endParaRPr lang="en-IN" dirty="0"/>
          </a:p>
          <a:p>
            <a:pPr marL="0" indent="0">
              <a:buNone/>
            </a:pPr>
            <a:endParaRPr lang="en-IN" dirty="0"/>
          </a:p>
        </p:txBody>
      </p:sp>
      <p:sp>
        <p:nvSpPr>
          <p:cNvPr id="4" name="Rectangle: Rounded Corners 3">
            <a:extLst>
              <a:ext uri="{FF2B5EF4-FFF2-40B4-BE49-F238E27FC236}">
                <a16:creationId xmlns:a16="http://schemas.microsoft.com/office/drawing/2014/main" xmlns="" id="{3179066F-8757-0E7C-B120-FFA4B54D8E16}"/>
              </a:ext>
            </a:extLst>
          </p:cNvPr>
          <p:cNvSpPr/>
          <p:nvPr/>
        </p:nvSpPr>
        <p:spPr>
          <a:xfrm>
            <a:off x="1244338" y="4157221"/>
            <a:ext cx="9049732" cy="127261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200" b="0" i="0" dirty="0">
                <a:solidFill>
                  <a:schemeClr val="bg1"/>
                </a:solidFill>
                <a:effectLst/>
                <a:latin typeface="Inter"/>
              </a:rPr>
              <a:t>Underpinned by a transition to renewable energy and materials, the circular economy is a resilient system that is good for business, people, and the environment</a:t>
            </a:r>
            <a:r>
              <a:rPr lang="en-GB" b="0" i="0" dirty="0">
                <a:solidFill>
                  <a:schemeClr val="bg1"/>
                </a:solidFill>
                <a:effectLst/>
                <a:latin typeface="Inter"/>
              </a:rPr>
              <a:t>.</a:t>
            </a:r>
            <a:endParaRPr lang="en-IN" dirty="0">
              <a:solidFill>
                <a:schemeClr val="bg1"/>
              </a:solidFill>
            </a:endParaRPr>
          </a:p>
        </p:txBody>
      </p:sp>
      <p:sp>
        <p:nvSpPr>
          <p:cNvPr id="5" name="Footer Placeholder 4">
            <a:extLst>
              <a:ext uri="{FF2B5EF4-FFF2-40B4-BE49-F238E27FC236}">
                <a16:creationId xmlns:a16="http://schemas.microsoft.com/office/drawing/2014/main" xmlns="" id="{F596494B-B756-6324-9C08-3A385C0F84A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56A0DF12-E85D-2C23-6D04-8EEEC29032FB}"/>
              </a:ext>
            </a:extLst>
          </p:cNvPr>
          <p:cNvSpPr>
            <a:spLocks noGrp="1"/>
          </p:cNvSpPr>
          <p:nvPr>
            <p:ph type="sldNum" sz="quarter" idx="12"/>
          </p:nvPr>
        </p:nvSpPr>
        <p:spPr/>
        <p:txBody>
          <a:bodyPr/>
          <a:lstStyle/>
          <a:p>
            <a:fld id="{B824ACC9-2D37-420A-8C2C-B2DE8AA43397}" type="slidenum">
              <a:rPr lang="en-IN" smtClean="0"/>
              <a:pPr/>
              <a:t>40</a:t>
            </a:fld>
            <a:endParaRPr lang="en-IN"/>
          </a:p>
        </p:txBody>
      </p:sp>
    </p:spTree>
    <p:extLst>
      <p:ext uri="{BB962C8B-B14F-4D97-AF65-F5344CB8AC3E}">
        <p14:creationId xmlns:p14="http://schemas.microsoft.com/office/powerpoint/2010/main" xmlns="" val="3162151836"/>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B0500B-A936-DF0F-5A64-30C1847CB95B}"/>
              </a:ext>
            </a:extLst>
          </p:cNvPr>
          <p:cNvSpPr>
            <a:spLocks noGrp="1"/>
          </p:cNvSpPr>
          <p:nvPr>
            <p:ph type="title"/>
          </p:nvPr>
        </p:nvSpPr>
        <p:spPr>
          <a:xfrm>
            <a:off x="838200" y="365125"/>
            <a:ext cx="10515600" cy="973481"/>
          </a:xfrm>
        </p:spPr>
        <p:txBody>
          <a:bodyPr/>
          <a:lstStyle/>
          <a:p>
            <a:r>
              <a:rPr lang="en-IN" dirty="0"/>
              <a:t>Benefits of CE</a:t>
            </a:r>
          </a:p>
        </p:txBody>
      </p:sp>
      <p:sp>
        <p:nvSpPr>
          <p:cNvPr id="3" name="Content Placeholder 2">
            <a:extLst>
              <a:ext uri="{FF2B5EF4-FFF2-40B4-BE49-F238E27FC236}">
                <a16:creationId xmlns:a16="http://schemas.microsoft.com/office/drawing/2014/main" xmlns="" id="{A2E3F93E-44D2-F115-F068-6F5A49F5B2F3}"/>
              </a:ext>
            </a:extLst>
          </p:cNvPr>
          <p:cNvSpPr>
            <a:spLocks noGrp="1"/>
          </p:cNvSpPr>
          <p:nvPr>
            <p:ph idx="1"/>
          </p:nvPr>
        </p:nvSpPr>
        <p:spPr>
          <a:xfrm>
            <a:off x="838200" y="1825625"/>
            <a:ext cx="10515600" cy="3689055"/>
          </a:xfrm>
        </p:spPr>
        <p:txBody>
          <a:bodyPr/>
          <a:lstStyle/>
          <a:p>
            <a:pPr marL="0" indent="0">
              <a:buNone/>
            </a:pPr>
            <a:r>
              <a:rPr lang="en-IN" dirty="0"/>
              <a:t>CE provides strategic opportunity to:</a:t>
            </a:r>
          </a:p>
          <a:p>
            <a:r>
              <a:rPr lang="en-GB" b="0" i="0" u="none" strike="noStrike" baseline="0" dirty="0">
                <a:solidFill>
                  <a:srgbClr val="323232"/>
                </a:solidFill>
                <a:latin typeface="Calibri" panose="020F0502020204030204" pitchFamily="34" charset="0"/>
              </a:rPr>
              <a:t>Support robust and secure supply chains</a:t>
            </a:r>
          </a:p>
          <a:p>
            <a:r>
              <a:rPr lang="en-GB" b="0" i="0" u="none" strike="noStrike" baseline="0" dirty="0">
                <a:solidFill>
                  <a:srgbClr val="323232"/>
                </a:solidFill>
                <a:latin typeface="Calibri" panose="020F0502020204030204" pitchFamily="34" charset="0"/>
              </a:rPr>
              <a:t>Enhance domestic manufacturing and industry</a:t>
            </a:r>
          </a:p>
          <a:p>
            <a:r>
              <a:rPr lang="en-GB" b="0" i="0" u="none" strike="noStrike" baseline="0" dirty="0">
                <a:solidFill>
                  <a:srgbClr val="323232"/>
                </a:solidFill>
                <a:latin typeface="Calibri" panose="020F0502020204030204" pitchFamily="34" charset="0"/>
              </a:rPr>
              <a:t>Support the growth of the material recovery industry</a:t>
            </a:r>
          </a:p>
          <a:p>
            <a:r>
              <a:rPr lang="en-GB" b="0" i="0" u="none" strike="noStrike" baseline="0" dirty="0">
                <a:solidFill>
                  <a:srgbClr val="323232"/>
                </a:solidFill>
                <a:latin typeface="Calibri" panose="020F0502020204030204" pitchFamily="34" charset="0"/>
              </a:rPr>
              <a:t>Lead in the development and commercialization of end-of-life processing technologies</a:t>
            </a:r>
          </a:p>
          <a:p>
            <a:r>
              <a:rPr lang="en-GB" b="0" i="0" u="none" strike="noStrike" baseline="0" dirty="0">
                <a:solidFill>
                  <a:srgbClr val="323232"/>
                </a:solidFill>
                <a:latin typeface="Calibri" panose="020F0502020204030204" pitchFamily="34" charset="0"/>
              </a:rPr>
              <a:t>Maximize product and material value</a:t>
            </a:r>
          </a:p>
          <a:p>
            <a:pPr marL="0" indent="0">
              <a:buNone/>
            </a:pPr>
            <a:endParaRPr lang="en-IN" dirty="0"/>
          </a:p>
        </p:txBody>
      </p:sp>
      <p:sp>
        <p:nvSpPr>
          <p:cNvPr id="4" name="Footer Placeholder 3">
            <a:extLst>
              <a:ext uri="{FF2B5EF4-FFF2-40B4-BE49-F238E27FC236}">
                <a16:creationId xmlns:a16="http://schemas.microsoft.com/office/drawing/2014/main" xmlns="" id="{472CDFC0-761B-129D-4500-518FD7430BB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EA22F50D-408A-499D-42DE-68F3779E6EB4}"/>
              </a:ext>
            </a:extLst>
          </p:cNvPr>
          <p:cNvSpPr>
            <a:spLocks noGrp="1"/>
          </p:cNvSpPr>
          <p:nvPr>
            <p:ph type="sldNum" sz="quarter" idx="12"/>
          </p:nvPr>
        </p:nvSpPr>
        <p:spPr/>
        <p:txBody>
          <a:bodyPr/>
          <a:lstStyle/>
          <a:p>
            <a:fld id="{B824ACC9-2D37-420A-8C2C-B2DE8AA43397}" type="slidenum">
              <a:rPr lang="en-IN" smtClean="0"/>
              <a:pPr/>
              <a:t>41</a:t>
            </a:fld>
            <a:endParaRPr lang="en-IN"/>
          </a:p>
        </p:txBody>
      </p:sp>
    </p:spTree>
    <p:extLst>
      <p:ext uri="{BB962C8B-B14F-4D97-AF65-F5344CB8AC3E}">
        <p14:creationId xmlns:p14="http://schemas.microsoft.com/office/powerpoint/2010/main" xmlns="" val="2949318212"/>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57B880-8CAC-C51E-56C3-53E127A116AC}"/>
              </a:ext>
            </a:extLst>
          </p:cNvPr>
          <p:cNvSpPr>
            <a:spLocks noGrp="1"/>
          </p:cNvSpPr>
          <p:nvPr>
            <p:ph type="title"/>
          </p:nvPr>
        </p:nvSpPr>
        <p:spPr>
          <a:xfrm>
            <a:off x="838200" y="365125"/>
            <a:ext cx="10515600" cy="926347"/>
          </a:xfrm>
        </p:spPr>
        <p:txBody>
          <a:bodyPr/>
          <a:lstStyle/>
          <a:p>
            <a:r>
              <a:rPr lang="en-IN" dirty="0"/>
              <a:t>CE connection with LCA</a:t>
            </a:r>
          </a:p>
        </p:txBody>
      </p:sp>
      <p:sp>
        <p:nvSpPr>
          <p:cNvPr id="3" name="Content Placeholder 2">
            <a:extLst>
              <a:ext uri="{FF2B5EF4-FFF2-40B4-BE49-F238E27FC236}">
                <a16:creationId xmlns:a16="http://schemas.microsoft.com/office/drawing/2014/main" xmlns="" id="{69A4FE6A-6A12-9143-DA05-EC3436682A41}"/>
              </a:ext>
            </a:extLst>
          </p:cNvPr>
          <p:cNvSpPr>
            <a:spLocks noGrp="1"/>
          </p:cNvSpPr>
          <p:nvPr>
            <p:ph idx="1"/>
          </p:nvPr>
        </p:nvSpPr>
        <p:spPr>
          <a:xfrm>
            <a:off x="838200" y="1772239"/>
            <a:ext cx="10515600" cy="4404724"/>
          </a:xfrm>
        </p:spPr>
        <p:txBody>
          <a:bodyPr/>
          <a:lstStyle/>
          <a:p>
            <a:r>
              <a:rPr lang="en-GB" sz="2400" b="0" i="0" u="none" strike="noStrike" baseline="0" dirty="0">
                <a:solidFill>
                  <a:srgbClr val="323232"/>
                </a:solidFill>
                <a:latin typeface="Arial" panose="020B0604020202020204" pitchFamily="34" charset="0"/>
              </a:rPr>
              <a:t>The goal of the circular economy is to transition from today’s take-make-waste linear pattern of production and consumption to a circular system in which the societal value of products, materials, and resources is maximized over time. </a:t>
            </a:r>
          </a:p>
          <a:p>
            <a:r>
              <a:rPr lang="en-GB" sz="2400" b="0" i="0" u="none" strike="noStrike" baseline="0" dirty="0">
                <a:solidFill>
                  <a:srgbClr val="323232"/>
                </a:solidFill>
                <a:latin typeface="Arial" panose="020B0604020202020204" pitchFamily="34" charset="0"/>
              </a:rPr>
              <a:t>Yet circularity in and of itself </a:t>
            </a:r>
            <a:r>
              <a:rPr lang="en-GB" sz="2400" b="1" i="0" u="none" strike="noStrike" baseline="0" dirty="0">
                <a:solidFill>
                  <a:srgbClr val="323232"/>
                </a:solidFill>
                <a:latin typeface="Arial" panose="020B0604020202020204" pitchFamily="34" charset="0"/>
              </a:rPr>
              <a:t>does not ensure social, economic, and environmental performance from a Sustainability point of view.</a:t>
            </a:r>
            <a:r>
              <a:rPr lang="en-GB" sz="2400" b="0" i="0" u="none" strike="noStrike" baseline="0" dirty="0">
                <a:solidFill>
                  <a:srgbClr val="323232"/>
                </a:solidFill>
                <a:latin typeface="Arial" panose="020B0604020202020204" pitchFamily="34" charset="0"/>
              </a:rPr>
              <a:t> </a:t>
            </a:r>
          </a:p>
          <a:p>
            <a:r>
              <a:rPr lang="en-GB" sz="2400" b="0" i="0" u="none" strike="noStrike" baseline="0" dirty="0">
                <a:solidFill>
                  <a:srgbClr val="323232"/>
                </a:solidFill>
                <a:latin typeface="Arial" panose="020B0604020202020204" pitchFamily="34" charset="0"/>
              </a:rPr>
              <a:t>Sustainability of CE strategies needs to be measured against their linear counterparts to identify and avoid strategies that increase circularity yet lead to </a:t>
            </a:r>
            <a:r>
              <a:rPr lang="en-GB" sz="2400" b="1" i="0" u="none" strike="noStrike" baseline="0" dirty="0">
                <a:solidFill>
                  <a:srgbClr val="323232"/>
                </a:solidFill>
                <a:latin typeface="Arial" panose="020B0604020202020204" pitchFamily="34" charset="0"/>
              </a:rPr>
              <a:t>unintended externalities or burden shifting</a:t>
            </a:r>
            <a:r>
              <a:rPr lang="en-GB" sz="2400" b="0" i="0" u="none" strike="noStrike" baseline="0" dirty="0">
                <a:solidFill>
                  <a:srgbClr val="323232"/>
                </a:solidFill>
                <a:latin typeface="Arial" panose="020B0604020202020204" pitchFamily="34" charset="0"/>
              </a:rPr>
              <a:t>.</a:t>
            </a:r>
          </a:p>
          <a:p>
            <a:r>
              <a:rPr lang="en-GB" sz="2400" dirty="0">
                <a:solidFill>
                  <a:srgbClr val="323232"/>
                </a:solidFill>
                <a:latin typeface="Arial" panose="020B0604020202020204" pitchFamily="34" charset="0"/>
              </a:rPr>
              <a:t>This is where LCA comes in.</a:t>
            </a:r>
            <a:endParaRPr lang="en-GB" sz="2400" b="0" i="0" u="none" strike="noStrike" baseline="0" dirty="0">
              <a:solidFill>
                <a:srgbClr val="323232"/>
              </a:solidFill>
              <a:latin typeface="Arial" panose="020B0604020202020204" pitchFamily="34" charset="0"/>
            </a:endParaRPr>
          </a:p>
          <a:p>
            <a:pPr marL="0" indent="0">
              <a:buNone/>
            </a:pPr>
            <a:endParaRPr lang="en-IN" dirty="0"/>
          </a:p>
        </p:txBody>
      </p:sp>
      <p:sp>
        <p:nvSpPr>
          <p:cNvPr id="4" name="Footer Placeholder 3">
            <a:extLst>
              <a:ext uri="{FF2B5EF4-FFF2-40B4-BE49-F238E27FC236}">
                <a16:creationId xmlns:a16="http://schemas.microsoft.com/office/drawing/2014/main" xmlns="" id="{E5E5474B-2608-7B10-A936-4C2197D77A9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85D86776-CADD-15F4-AC3D-9316E8A1A730}"/>
              </a:ext>
            </a:extLst>
          </p:cNvPr>
          <p:cNvSpPr>
            <a:spLocks noGrp="1"/>
          </p:cNvSpPr>
          <p:nvPr>
            <p:ph type="sldNum" sz="quarter" idx="12"/>
          </p:nvPr>
        </p:nvSpPr>
        <p:spPr/>
        <p:txBody>
          <a:bodyPr/>
          <a:lstStyle/>
          <a:p>
            <a:fld id="{B824ACC9-2D37-420A-8C2C-B2DE8AA43397}" type="slidenum">
              <a:rPr lang="en-IN" smtClean="0"/>
              <a:pPr/>
              <a:t>42</a:t>
            </a:fld>
            <a:endParaRPr lang="en-IN"/>
          </a:p>
        </p:txBody>
      </p:sp>
    </p:spTree>
    <p:extLst>
      <p:ext uri="{BB962C8B-B14F-4D97-AF65-F5344CB8AC3E}">
        <p14:creationId xmlns:p14="http://schemas.microsoft.com/office/powerpoint/2010/main" xmlns="" val="100321348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4EE9C9-65DB-4200-BBE1-C3606CD3CF29}"/>
              </a:ext>
            </a:extLst>
          </p:cNvPr>
          <p:cNvSpPr>
            <a:spLocks noGrp="1"/>
          </p:cNvSpPr>
          <p:nvPr>
            <p:ph type="ctrTitle"/>
          </p:nvPr>
        </p:nvSpPr>
        <p:spPr>
          <a:xfrm>
            <a:off x="1524000" y="2081349"/>
            <a:ext cx="9144000" cy="2699656"/>
          </a:xfrm>
        </p:spPr>
        <p:txBody>
          <a:bodyPr/>
          <a:lstStyle/>
          <a:p>
            <a:r>
              <a:rPr lang="en-IN" b="1" dirty="0"/>
              <a:t>ESG MATURITY</a:t>
            </a:r>
            <a:br>
              <a:rPr lang="en-IN" b="1" dirty="0"/>
            </a:br>
            <a:endParaRPr lang="en-IN" b="1" dirty="0"/>
          </a:p>
        </p:txBody>
      </p:sp>
      <p:sp>
        <p:nvSpPr>
          <p:cNvPr id="3" name="Subtitle 2">
            <a:extLst>
              <a:ext uri="{FF2B5EF4-FFF2-40B4-BE49-F238E27FC236}">
                <a16:creationId xmlns:a16="http://schemas.microsoft.com/office/drawing/2014/main" xmlns="" id="{88C56C1D-1255-446B-A19B-F6552DA23F41}"/>
              </a:ext>
            </a:extLst>
          </p:cNvPr>
          <p:cNvSpPr>
            <a:spLocks noGrp="1"/>
          </p:cNvSpPr>
          <p:nvPr>
            <p:ph type="subTitle" idx="1"/>
          </p:nvPr>
        </p:nvSpPr>
        <p:spPr>
          <a:xfrm>
            <a:off x="1524000" y="5128214"/>
            <a:ext cx="9144000" cy="877389"/>
          </a:xfrm>
        </p:spPr>
        <p:txBody>
          <a:bodyPr/>
          <a:lstStyle/>
          <a:p>
            <a:endParaRPr lang="en-IN" dirty="0"/>
          </a:p>
        </p:txBody>
      </p:sp>
    </p:spTree>
    <p:extLst>
      <p:ext uri="{BB962C8B-B14F-4D97-AF65-F5344CB8AC3E}">
        <p14:creationId xmlns:p14="http://schemas.microsoft.com/office/powerpoint/2010/main" xmlns="" val="4110442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2AFD8D-1AAC-45A8-95B7-9DBFF36C9C66}"/>
              </a:ext>
            </a:extLst>
          </p:cNvPr>
          <p:cNvSpPr>
            <a:spLocks noGrp="1"/>
          </p:cNvSpPr>
          <p:nvPr>
            <p:ph type="title"/>
          </p:nvPr>
        </p:nvSpPr>
        <p:spPr>
          <a:xfrm>
            <a:off x="838200" y="365126"/>
            <a:ext cx="10515600" cy="575400"/>
          </a:xfrm>
        </p:spPr>
        <p:txBody>
          <a:bodyPr>
            <a:normAutofit fontScale="90000"/>
          </a:bodyPr>
          <a:lstStyle/>
          <a:p>
            <a:pPr algn="ctr"/>
            <a:r>
              <a:rPr lang="en-IN" b="1" dirty="0"/>
              <a:t>Phases of ESG Maturity </a:t>
            </a:r>
          </a:p>
        </p:txBody>
      </p:sp>
      <p:graphicFrame>
        <p:nvGraphicFramePr>
          <p:cNvPr id="4" name="Content Placeholder 3">
            <a:extLst>
              <a:ext uri="{FF2B5EF4-FFF2-40B4-BE49-F238E27FC236}">
                <a16:creationId xmlns:a16="http://schemas.microsoft.com/office/drawing/2014/main" xmlns="" id="{4FA658FB-377B-44D4-84B8-3062CE2D77DE}"/>
              </a:ext>
            </a:extLst>
          </p:cNvPr>
          <p:cNvGraphicFramePr>
            <a:graphicFrameLocks noGrp="1"/>
          </p:cNvGraphicFramePr>
          <p:nvPr>
            <p:ph idx="1"/>
          </p:nvPr>
        </p:nvGraphicFramePr>
        <p:xfrm>
          <a:off x="838200" y="1324337"/>
          <a:ext cx="10515600" cy="4942840"/>
        </p:xfrm>
        <a:graphic>
          <a:graphicData uri="http://schemas.openxmlformats.org/drawingml/2006/table">
            <a:tbl>
              <a:tblPr firstRow="1" bandRow="1">
                <a:tableStyleId>{5C22544A-7EE6-4342-B048-85BDC9FD1C3A}</a:tableStyleId>
              </a:tblPr>
              <a:tblGrid>
                <a:gridCol w="955766">
                  <a:extLst>
                    <a:ext uri="{9D8B030D-6E8A-4147-A177-3AD203B41FA5}">
                      <a16:colId xmlns:a16="http://schemas.microsoft.com/office/drawing/2014/main" xmlns="" val="3451314267"/>
                    </a:ext>
                  </a:extLst>
                </a:gridCol>
                <a:gridCol w="2943497">
                  <a:extLst>
                    <a:ext uri="{9D8B030D-6E8A-4147-A177-3AD203B41FA5}">
                      <a16:colId xmlns:a16="http://schemas.microsoft.com/office/drawing/2014/main" xmlns="" val="2917132579"/>
                    </a:ext>
                  </a:extLst>
                </a:gridCol>
                <a:gridCol w="6616337">
                  <a:extLst>
                    <a:ext uri="{9D8B030D-6E8A-4147-A177-3AD203B41FA5}">
                      <a16:colId xmlns:a16="http://schemas.microsoft.com/office/drawing/2014/main" xmlns="" val="1101598246"/>
                    </a:ext>
                  </a:extLst>
                </a:gridCol>
              </a:tblGrid>
              <a:tr h="370840">
                <a:tc>
                  <a:txBody>
                    <a:bodyPr/>
                    <a:lstStyle/>
                    <a:p>
                      <a:r>
                        <a:rPr lang="en-IN" dirty="0"/>
                        <a:t>Stages</a:t>
                      </a:r>
                    </a:p>
                  </a:txBody>
                  <a:tcPr/>
                </a:tc>
                <a:tc>
                  <a:txBody>
                    <a:bodyPr/>
                    <a:lstStyle/>
                    <a:p>
                      <a:r>
                        <a:rPr lang="en-IN" dirty="0"/>
                        <a:t>Stage of Maturity</a:t>
                      </a:r>
                    </a:p>
                  </a:txBody>
                  <a:tcPr/>
                </a:tc>
                <a:tc>
                  <a:txBody>
                    <a:bodyPr/>
                    <a:lstStyle/>
                    <a:p>
                      <a:r>
                        <a:rPr lang="en-IN" dirty="0"/>
                        <a:t>Brief Description</a:t>
                      </a:r>
                    </a:p>
                  </a:txBody>
                  <a:tcPr/>
                </a:tc>
                <a:extLst>
                  <a:ext uri="{0D108BD9-81ED-4DB2-BD59-A6C34878D82A}">
                    <a16:rowId xmlns:a16="http://schemas.microsoft.com/office/drawing/2014/main" xmlns="" val="585564760"/>
                  </a:ext>
                </a:extLst>
              </a:tr>
              <a:tr h="370840">
                <a:tc>
                  <a:txBody>
                    <a:bodyPr/>
                    <a:lstStyle/>
                    <a:p>
                      <a:r>
                        <a:rPr lang="en-IN" dirty="0"/>
                        <a:t>1</a:t>
                      </a:r>
                    </a:p>
                  </a:txBody>
                  <a:tcPr/>
                </a:tc>
                <a:tc>
                  <a:txBody>
                    <a:bodyPr/>
                    <a:lstStyle/>
                    <a:p>
                      <a:r>
                        <a:rPr lang="en-IN" dirty="0"/>
                        <a:t>Least Mature</a:t>
                      </a:r>
                    </a:p>
                  </a:txBody>
                  <a:tcPr/>
                </a:tc>
                <a:tc>
                  <a:txBody>
                    <a:bodyPr/>
                    <a:lstStyle/>
                    <a:p>
                      <a:r>
                        <a:rPr lang="en-IN" dirty="0"/>
                        <a:t>ESG is treated as an unavoidable burden and merely a compliance requirement. Most large organisations are expected to have crossed this stage.</a:t>
                      </a:r>
                    </a:p>
                  </a:txBody>
                  <a:tcPr/>
                </a:tc>
                <a:extLst>
                  <a:ext uri="{0D108BD9-81ED-4DB2-BD59-A6C34878D82A}">
                    <a16:rowId xmlns:a16="http://schemas.microsoft.com/office/drawing/2014/main" xmlns="" val="260382720"/>
                  </a:ext>
                </a:extLst>
              </a:tr>
              <a:tr h="370840">
                <a:tc>
                  <a:txBody>
                    <a:bodyPr/>
                    <a:lstStyle/>
                    <a:p>
                      <a:r>
                        <a:rPr lang="en-IN" dirty="0"/>
                        <a:t>2</a:t>
                      </a:r>
                    </a:p>
                  </a:txBody>
                  <a:tcPr/>
                </a:tc>
                <a:tc>
                  <a:txBody>
                    <a:bodyPr/>
                    <a:lstStyle/>
                    <a:p>
                      <a:r>
                        <a:rPr lang="en-IN" dirty="0"/>
                        <a:t>Slightly more sustained and shared process</a:t>
                      </a:r>
                    </a:p>
                  </a:txBody>
                  <a:tcPr/>
                </a:tc>
                <a:tc>
                  <a:txBody>
                    <a:bodyPr/>
                    <a:lstStyle/>
                    <a:p>
                      <a:r>
                        <a:rPr lang="en-IN" dirty="0"/>
                        <a:t>Some importance is given to ESG aspects and wherever considered useful but not a great deal important strategically. Some importance to sustainability risk.</a:t>
                      </a:r>
                    </a:p>
                  </a:txBody>
                  <a:tcPr/>
                </a:tc>
                <a:extLst>
                  <a:ext uri="{0D108BD9-81ED-4DB2-BD59-A6C34878D82A}">
                    <a16:rowId xmlns:a16="http://schemas.microsoft.com/office/drawing/2014/main" xmlns="" val="51463304"/>
                  </a:ext>
                </a:extLst>
              </a:tr>
              <a:tr h="370840">
                <a:tc>
                  <a:txBody>
                    <a:bodyPr/>
                    <a:lstStyle/>
                    <a:p>
                      <a:r>
                        <a:rPr lang="en-IN" dirty="0"/>
                        <a:t>3</a:t>
                      </a:r>
                    </a:p>
                  </a:txBody>
                  <a:tcPr/>
                </a:tc>
                <a:tc>
                  <a:txBody>
                    <a:bodyPr/>
                    <a:lstStyle/>
                    <a:p>
                      <a:r>
                        <a:rPr lang="en-IN" dirty="0"/>
                        <a:t>Strategic Agenda</a:t>
                      </a:r>
                    </a:p>
                  </a:txBody>
                  <a:tcPr/>
                </a:tc>
                <a:tc>
                  <a:txBody>
                    <a:bodyPr/>
                    <a:lstStyle/>
                    <a:p>
                      <a:r>
                        <a:rPr lang="en-GB" sz="1800" b="0" i="0" kern="1200" dirty="0">
                          <a:solidFill>
                            <a:schemeClr val="dk1"/>
                          </a:solidFill>
                          <a:effectLst/>
                          <a:latin typeface="+mn-lt"/>
                          <a:ea typeface="+mn-ea"/>
                          <a:cs typeface="+mn-cs"/>
                        </a:rPr>
                        <a:t>At this stage, management will appreciate a materiality matrix — a graphing of the company’s stakeholders’ primary ESG-related interests and priorities against those of either the business or its stakeholders</a:t>
                      </a:r>
                      <a:endParaRPr lang="en-IN" dirty="0"/>
                    </a:p>
                  </a:txBody>
                  <a:tcPr/>
                </a:tc>
                <a:extLst>
                  <a:ext uri="{0D108BD9-81ED-4DB2-BD59-A6C34878D82A}">
                    <a16:rowId xmlns:a16="http://schemas.microsoft.com/office/drawing/2014/main" xmlns="" val="3198722962"/>
                  </a:ext>
                </a:extLst>
              </a:tr>
              <a:tr h="370840">
                <a:tc>
                  <a:txBody>
                    <a:bodyPr/>
                    <a:lstStyle/>
                    <a:p>
                      <a:r>
                        <a:rPr lang="en-IN" dirty="0"/>
                        <a:t>4</a:t>
                      </a:r>
                    </a:p>
                  </a:txBody>
                  <a:tcPr/>
                </a:tc>
                <a:tc>
                  <a:txBody>
                    <a:bodyPr/>
                    <a:lstStyle/>
                    <a:p>
                      <a:r>
                        <a:rPr lang="en-IN" dirty="0"/>
                        <a:t>Brand Building</a:t>
                      </a:r>
                    </a:p>
                  </a:txBody>
                  <a:tcPr/>
                </a:tc>
                <a:tc>
                  <a:txBody>
                    <a:bodyPr/>
                    <a:lstStyle/>
                    <a:p>
                      <a:r>
                        <a:rPr lang="en-GB" sz="1800" b="0" i="0" kern="1200" dirty="0">
                          <a:solidFill>
                            <a:schemeClr val="dk1"/>
                          </a:solidFill>
                          <a:effectLst/>
                          <a:latin typeface="+mn-lt"/>
                          <a:ea typeface="+mn-ea"/>
                          <a:cs typeface="+mn-cs"/>
                        </a:rPr>
                        <a:t>The business and its sustainability leadership have established a refined and documented understanding of where they need to lead in ESG</a:t>
                      </a:r>
                      <a:endParaRPr lang="en-IN" dirty="0"/>
                    </a:p>
                  </a:txBody>
                  <a:tcPr/>
                </a:tc>
                <a:extLst>
                  <a:ext uri="{0D108BD9-81ED-4DB2-BD59-A6C34878D82A}">
                    <a16:rowId xmlns:a16="http://schemas.microsoft.com/office/drawing/2014/main" xmlns="" val="2242171767"/>
                  </a:ext>
                </a:extLst>
              </a:tr>
              <a:tr h="370840">
                <a:tc>
                  <a:txBody>
                    <a:bodyPr/>
                    <a:lstStyle/>
                    <a:p>
                      <a:r>
                        <a:rPr lang="en-IN" dirty="0"/>
                        <a:t>5</a:t>
                      </a:r>
                    </a:p>
                  </a:txBody>
                  <a:tcPr/>
                </a:tc>
                <a:tc>
                  <a:txBody>
                    <a:bodyPr/>
                    <a:lstStyle/>
                    <a:p>
                      <a:r>
                        <a:rPr lang="en-IN" dirty="0"/>
                        <a:t>Leadership Position</a:t>
                      </a:r>
                    </a:p>
                  </a:txBody>
                  <a:tcPr/>
                </a:tc>
                <a:tc>
                  <a:txBody>
                    <a:bodyPr/>
                    <a:lstStyle/>
                    <a:p>
                      <a:r>
                        <a:rPr lang="en-IN" dirty="0"/>
                        <a:t>The business leads the ESG agenda in the industry or even across industries</a:t>
                      </a:r>
                    </a:p>
                  </a:txBody>
                  <a:tcPr/>
                </a:tc>
                <a:extLst>
                  <a:ext uri="{0D108BD9-81ED-4DB2-BD59-A6C34878D82A}">
                    <a16:rowId xmlns:a16="http://schemas.microsoft.com/office/drawing/2014/main" xmlns="" val="3666283108"/>
                  </a:ext>
                </a:extLst>
              </a:tr>
            </a:tbl>
          </a:graphicData>
        </a:graphic>
      </p:graphicFrame>
    </p:spTree>
    <p:extLst>
      <p:ext uri="{BB962C8B-B14F-4D97-AF65-F5344CB8AC3E}">
        <p14:creationId xmlns:p14="http://schemas.microsoft.com/office/powerpoint/2010/main" xmlns="" val="3560988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4EE9C9-65DB-4200-BBE1-C3606CD3CF29}"/>
              </a:ext>
            </a:extLst>
          </p:cNvPr>
          <p:cNvSpPr>
            <a:spLocks noGrp="1"/>
          </p:cNvSpPr>
          <p:nvPr>
            <p:ph type="ctrTitle"/>
          </p:nvPr>
        </p:nvSpPr>
        <p:spPr>
          <a:xfrm>
            <a:off x="1524000" y="2274216"/>
            <a:ext cx="9144000" cy="2309568"/>
          </a:xfrm>
        </p:spPr>
        <p:txBody>
          <a:bodyPr>
            <a:normAutofit fontScale="90000"/>
          </a:bodyPr>
          <a:lstStyle/>
          <a:p>
            <a:r>
              <a:rPr lang="en-IN" b="1" dirty="0"/>
              <a:t/>
            </a:r>
            <a:br>
              <a:rPr lang="en-IN" b="1" dirty="0"/>
            </a:br>
            <a:r>
              <a:rPr lang="en-IN" b="1" dirty="0"/>
              <a:t/>
            </a:r>
            <a:br>
              <a:rPr lang="en-IN" b="1" dirty="0"/>
            </a:br>
            <a:r>
              <a:rPr lang="en-IN" b="1" dirty="0"/>
              <a:t/>
            </a:r>
            <a:br>
              <a:rPr lang="en-IN" b="1" dirty="0"/>
            </a:br>
            <a:r>
              <a:rPr lang="en-IN" b="1" dirty="0"/>
              <a:t/>
            </a:r>
            <a:br>
              <a:rPr lang="en-IN" b="1" dirty="0"/>
            </a:br>
            <a:r>
              <a:rPr lang="en-IN" b="1" dirty="0"/>
              <a:t/>
            </a:r>
            <a:br>
              <a:rPr lang="en-IN" b="1" dirty="0"/>
            </a:br>
            <a:r>
              <a:rPr lang="en-IN" b="1" dirty="0"/>
              <a:t/>
            </a:r>
            <a:br>
              <a:rPr lang="en-IN" b="1" dirty="0"/>
            </a:br>
            <a:r>
              <a:rPr lang="en-IN" b="1" dirty="0"/>
              <a:t/>
            </a:r>
            <a:br>
              <a:rPr lang="en-IN" b="1" dirty="0"/>
            </a:br>
            <a:r>
              <a:rPr lang="en-IN" b="1" dirty="0"/>
              <a:t/>
            </a:r>
            <a:br>
              <a:rPr lang="en-IN" b="1" dirty="0"/>
            </a:br>
            <a:r>
              <a:rPr lang="en-IN" b="1" dirty="0"/>
              <a:t/>
            </a:r>
            <a:br>
              <a:rPr lang="en-IN" b="1" dirty="0"/>
            </a:br>
            <a:r>
              <a:rPr lang="en-IN" b="1" dirty="0"/>
              <a:t/>
            </a:r>
            <a:br>
              <a:rPr lang="en-IN" b="1" dirty="0"/>
            </a:br>
            <a:r>
              <a:rPr lang="en-IN" b="1" dirty="0"/>
              <a:t/>
            </a:r>
            <a:br>
              <a:rPr lang="en-IN" b="1" dirty="0"/>
            </a:br>
            <a:r>
              <a:rPr lang="en-IN" b="1" dirty="0"/>
              <a:t/>
            </a:r>
            <a:br>
              <a:rPr lang="en-IN" b="1" dirty="0"/>
            </a:br>
            <a:r>
              <a:rPr lang="en-IN" b="1" dirty="0"/>
              <a:t/>
            </a:r>
            <a:br>
              <a:rPr lang="en-IN" b="1" dirty="0"/>
            </a:br>
            <a:r>
              <a:rPr lang="en-IN" b="1" dirty="0"/>
              <a:t>BUSINESS RESPONSIBILITY &amp;</a:t>
            </a:r>
            <a:br>
              <a:rPr lang="en-IN" b="1" dirty="0"/>
            </a:br>
            <a:r>
              <a:rPr lang="en-IN" b="1" dirty="0"/>
              <a:t>SUSTAINABILITY REPORTING</a:t>
            </a:r>
            <a:br>
              <a:rPr lang="en-IN" b="1" dirty="0"/>
            </a:br>
            <a:r>
              <a:rPr lang="en-IN" b="1" dirty="0"/>
              <a:t>(BRSR)</a:t>
            </a:r>
          </a:p>
        </p:txBody>
      </p:sp>
      <p:sp>
        <p:nvSpPr>
          <p:cNvPr id="3" name="Subtitle 2">
            <a:extLst>
              <a:ext uri="{FF2B5EF4-FFF2-40B4-BE49-F238E27FC236}">
                <a16:creationId xmlns:a16="http://schemas.microsoft.com/office/drawing/2014/main" xmlns="" id="{88C56C1D-1255-446B-A19B-F6552DA23F41}"/>
              </a:ext>
            </a:extLst>
          </p:cNvPr>
          <p:cNvSpPr>
            <a:spLocks noGrp="1"/>
          </p:cNvSpPr>
          <p:nvPr>
            <p:ph type="subTitle" idx="1"/>
          </p:nvPr>
        </p:nvSpPr>
        <p:spPr>
          <a:xfrm>
            <a:off x="1524000" y="5128214"/>
            <a:ext cx="9144000" cy="877389"/>
          </a:xfrm>
        </p:spPr>
        <p:txBody>
          <a:bodyPr/>
          <a:lstStyle/>
          <a:p>
            <a:endParaRPr lang="en-IN" dirty="0"/>
          </a:p>
        </p:txBody>
      </p:sp>
    </p:spTree>
    <p:extLst>
      <p:ext uri="{BB962C8B-B14F-4D97-AF65-F5344CB8AC3E}">
        <p14:creationId xmlns:p14="http://schemas.microsoft.com/office/powerpoint/2010/main" xmlns="" val="4197452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FA4DD2-DFD0-491D-B60E-061B5CC46A53}"/>
              </a:ext>
            </a:extLst>
          </p:cNvPr>
          <p:cNvSpPr>
            <a:spLocks noGrp="1"/>
          </p:cNvSpPr>
          <p:nvPr>
            <p:ph type="title"/>
          </p:nvPr>
        </p:nvSpPr>
        <p:spPr>
          <a:xfrm>
            <a:off x="838200" y="365126"/>
            <a:ext cx="10515600" cy="697320"/>
          </a:xfrm>
        </p:spPr>
        <p:txBody>
          <a:bodyPr/>
          <a:lstStyle/>
          <a:p>
            <a:r>
              <a:rPr lang="en-IN" dirty="0"/>
              <a:t>Significant Benefits – BRSR &amp; ESG</a:t>
            </a:r>
          </a:p>
        </p:txBody>
      </p:sp>
      <p:sp>
        <p:nvSpPr>
          <p:cNvPr id="3" name="Content Placeholder 2">
            <a:extLst>
              <a:ext uri="{FF2B5EF4-FFF2-40B4-BE49-F238E27FC236}">
                <a16:creationId xmlns:a16="http://schemas.microsoft.com/office/drawing/2014/main" xmlns="" id="{4D56C3CF-E5D3-48D8-BE10-3720C8B98F6D}"/>
              </a:ext>
            </a:extLst>
          </p:cNvPr>
          <p:cNvSpPr>
            <a:spLocks noGrp="1"/>
          </p:cNvSpPr>
          <p:nvPr>
            <p:ph idx="1"/>
          </p:nvPr>
        </p:nvSpPr>
        <p:spPr>
          <a:xfrm>
            <a:off x="838200" y="1393371"/>
            <a:ext cx="10515600" cy="4783592"/>
          </a:xfrm>
        </p:spPr>
        <p:txBody>
          <a:bodyPr>
            <a:normAutofit fontScale="85000" lnSpcReduction="20000"/>
          </a:bodyPr>
          <a:lstStyle/>
          <a:p>
            <a:r>
              <a:rPr lang="en-GB" sz="2200" dirty="0"/>
              <a:t>Helpful for investors to make better &amp; informed investment decisions</a:t>
            </a:r>
          </a:p>
          <a:p>
            <a:r>
              <a:rPr lang="en-GB" sz="2200" dirty="0"/>
              <a:t>Helps more meaningful engagement with stakeholders</a:t>
            </a:r>
          </a:p>
          <a:p>
            <a:r>
              <a:rPr lang="en-GB" sz="2200" dirty="0"/>
              <a:t>Helps to look beyond financials and focus on social and environmental impacts in addition to financial performance</a:t>
            </a:r>
          </a:p>
          <a:p>
            <a:r>
              <a:rPr lang="en-GB" sz="2200" dirty="0"/>
              <a:t>Helps to develop a much better sustainable long-term strategy</a:t>
            </a:r>
          </a:p>
          <a:p>
            <a:r>
              <a:rPr lang="en-US" sz="2200" dirty="0"/>
              <a:t>Helps to create Brand image</a:t>
            </a:r>
          </a:p>
          <a:p>
            <a:r>
              <a:rPr lang="en-US" sz="2200" dirty="0"/>
              <a:t>Facilitate larger investments into companies with higher ESG metrics.</a:t>
            </a:r>
          </a:p>
          <a:p>
            <a:r>
              <a:rPr lang="en-US" sz="2400" dirty="0"/>
              <a:t>Better employees’ retention and engagement through pursuit of ESG initiatives.</a:t>
            </a:r>
          </a:p>
          <a:p>
            <a:r>
              <a:rPr lang="en-US" sz="2200" dirty="0"/>
              <a:t>Opportunity to establish or streamline internal systems and processes</a:t>
            </a:r>
          </a:p>
          <a:p>
            <a:r>
              <a:rPr lang="en-US" sz="2200" dirty="0"/>
              <a:t>Identifying and assessing sustainability related risks and opportunities </a:t>
            </a:r>
          </a:p>
          <a:p>
            <a:r>
              <a:rPr lang="en-US" sz="2200" dirty="0"/>
              <a:t>BRSR - A </a:t>
            </a:r>
            <a:r>
              <a:rPr lang="en-US" sz="2200" dirty="0" err="1"/>
              <a:t>standardised</a:t>
            </a:r>
            <a:r>
              <a:rPr lang="en-US" sz="2200" dirty="0"/>
              <a:t> format to assess one’s performance across peers, industries or even complementing sectors</a:t>
            </a:r>
          </a:p>
          <a:p>
            <a:r>
              <a:rPr lang="en-US" sz="2400" dirty="0"/>
              <a:t>Reducing the consumption of the resources that are part of the value chain reduces the direct operating costs. However, it might first take an investment in changing the way product or services are produced to achieve this cost reduction.</a:t>
            </a:r>
          </a:p>
          <a:p>
            <a:endParaRPr lang="en-US" sz="2200" dirty="0"/>
          </a:p>
          <a:p>
            <a:pPr marL="0" indent="0">
              <a:buNone/>
            </a:pPr>
            <a:endParaRPr lang="en-GB" sz="2400" dirty="0"/>
          </a:p>
          <a:p>
            <a:endParaRPr lang="en-IN" dirty="0"/>
          </a:p>
        </p:txBody>
      </p:sp>
    </p:spTree>
    <p:extLst>
      <p:ext uri="{BB962C8B-B14F-4D97-AF65-F5344CB8AC3E}">
        <p14:creationId xmlns:p14="http://schemas.microsoft.com/office/powerpoint/2010/main" xmlns="" val="3320150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ADB418-BA13-4885-8392-C269102CAA1D}"/>
              </a:ext>
            </a:extLst>
          </p:cNvPr>
          <p:cNvSpPr>
            <a:spLocks noGrp="1"/>
          </p:cNvSpPr>
          <p:nvPr>
            <p:ph type="title"/>
          </p:nvPr>
        </p:nvSpPr>
        <p:spPr>
          <a:xfrm>
            <a:off x="838200" y="365126"/>
            <a:ext cx="10515600" cy="584108"/>
          </a:xfrm>
        </p:spPr>
        <p:txBody>
          <a:bodyPr>
            <a:normAutofit fontScale="90000"/>
          </a:bodyPr>
          <a:lstStyle/>
          <a:p>
            <a:pPr algn="ctr"/>
            <a:r>
              <a:rPr lang="en-IN" b="1" dirty="0"/>
              <a:t>BACKGROUND OF BRSR</a:t>
            </a:r>
          </a:p>
        </p:txBody>
      </p:sp>
      <p:sp>
        <p:nvSpPr>
          <p:cNvPr id="3" name="Content Placeholder 2">
            <a:extLst>
              <a:ext uri="{FF2B5EF4-FFF2-40B4-BE49-F238E27FC236}">
                <a16:creationId xmlns:a16="http://schemas.microsoft.com/office/drawing/2014/main" xmlns="" id="{B3788139-D5FA-4CA4-AE00-E04A0FBDA1CD}"/>
              </a:ext>
            </a:extLst>
          </p:cNvPr>
          <p:cNvSpPr>
            <a:spLocks noGrp="1"/>
          </p:cNvSpPr>
          <p:nvPr>
            <p:ph idx="1"/>
          </p:nvPr>
        </p:nvSpPr>
        <p:spPr>
          <a:xfrm>
            <a:off x="838200" y="1445622"/>
            <a:ext cx="10515600" cy="4905512"/>
          </a:xfrm>
        </p:spPr>
        <p:txBody>
          <a:bodyPr>
            <a:normAutofit/>
          </a:bodyPr>
          <a:lstStyle/>
          <a:p>
            <a:r>
              <a:rPr lang="en-IN" sz="2400" dirty="0"/>
              <a:t>Business Responsibility Reporting (BRR), which was prescribed to be effective from the Financial Years Ending on or after 31</a:t>
            </a:r>
            <a:r>
              <a:rPr lang="en-IN" sz="2400" baseline="30000" dirty="0"/>
              <a:t>st</a:t>
            </a:r>
            <a:r>
              <a:rPr lang="en-IN" sz="2400" dirty="0"/>
              <a:t> December, 2012 for 100 listed entities initially is currently applicable mandatorily to Top 1000 Listed Entities by Market Capitalisation for FY ended 31</a:t>
            </a:r>
            <a:r>
              <a:rPr lang="en-IN" sz="2400" baseline="30000" dirty="0"/>
              <a:t>st</a:t>
            </a:r>
            <a:r>
              <a:rPr lang="en-IN" sz="2400" dirty="0"/>
              <a:t> March, 2022. </a:t>
            </a:r>
          </a:p>
          <a:p>
            <a:pPr algn="just"/>
            <a:r>
              <a:rPr lang="en-US" sz="2400" dirty="0"/>
              <a:t>SEBI vide Circular No. SEBI/HO/CFD/CMD-2/P/CIR/2021/562 dated 10th May 2021 replaced the earlier </a:t>
            </a:r>
            <a:r>
              <a:rPr lang="en-US" sz="2400" b="1" dirty="0"/>
              <a:t>BRR</a:t>
            </a:r>
            <a:r>
              <a:rPr lang="en-US" sz="2400" dirty="0"/>
              <a:t> with the new Business Responsibility and Sustainability Report ("</a:t>
            </a:r>
            <a:r>
              <a:rPr lang="en-US" sz="2400" b="1" dirty="0"/>
              <a:t>BRSR</a:t>
            </a:r>
            <a:r>
              <a:rPr lang="en-US" sz="2400" dirty="0"/>
              <a:t>"). </a:t>
            </a:r>
          </a:p>
          <a:p>
            <a:pPr algn="just"/>
            <a:r>
              <a:rPr lang="en-US" sz="2400" dirty="0"/>
              <a:t>Applicable to the top 1000 listed companies by market </a:t>
            </a:r>
            <a:r>
              <a:rPr lang="en-US" sz="2400" dirty="0" err="1"/>
              <a:t>capitalisation</a:t>
            </a:r>
            <a:r>
              <a:rPr lang="en-US" sz="2400" dirty="0"/>
              <a:t> and is mandatory for the financial year 2022-23 i.e., from 1st April 2022.</a:t>
            </a:r>
          </a:p>
          <a:p>
            <a:pPr algn="just"/>
            <a:r>
              <a:rPr lang="en-US" sz="2400" dirty="0"/>
              <a:t>BRSR pertains to their performance against the nine principles of the "National Guidelines on Responsible Business Conduct". </a:t>
            </a:r>
          </a:p>
          <a:p>
            <a:pPr marL="0" indent="0">
              <a:buNone/>
            </a:pPr>
            <a:endParaRPr lang="en-IN" sz="2200" dirty="0"/>
          </a:p>
        </p:txBody>
      </p:sp>
    </p:spTree>
    <p:extLst>
      <p:ext uri="{BB962C8B-B14F-4D97-AF65-F5344CB8AC3E}">
        <p14:creationId xmlns:p14="http://schemas.microsoft.com/office/powerpoint/2010/main" xmlns="" val="41745869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44BF66-13C3-4A84-9E4D-382528823937}"/>
              </a:ext>
            </a:extLst>
          </p:cNvPr>
          <p:cNvSpPr>
            <a:spLocks noGrp="1"/>
          </p:cNvSpPr>
          <p:nvPr>
            <p:ph type="title"/>
          </p:nvPr>
        </p:nvSpPr>
        <p:spPr>
          <a:xfrm>
            <a:off x="838200" y="267062"/>
            <a:ext cx="10515600" cy="777967"/>
          </a:xfrm>
        </p:spPr>
        <p:txBody>
          <a:bodyPr/>
          <a:lstStyle/>
          <a:p>
            <a:r>
              <a:rPr lang="en-IN" b="1" dirty="0"/>
              <a:t>BACKGROUND – BRR AND BRSR (Continued)</a:t>
            </a:r>
            <a:endParaRPr lang="en-IN" dirty="0"/>
          </a:p>
        </p:txBody>
      </p:sp>
      <p:sp>
        <p:nvSpPr>
          <p:cNvPr id="3" name="Content Placeholder 2">
            <a:extLst>
              <a:ext uri="{FF2B5EF4-FFF2-40B4-BE49-F238E27FC236}">
                <a16:creationId xmlns:a16="http://schemas.microsoft.com/office/drawing/2014/main" xmlns="" id="{8E5E2568-384A-4F70-8D4D-DB7870441798}"/>
              </a:ext>
            </a:extLst>
          </p:cNvPr>
          <p:cNvSpPr>
            <a:spLocks noGrp="1"/>
          </p:cNvSpPr>
          <p:nvPr>
            <p:ph idx="1"/>
          </p:nvPr>
        </p:nvSpPr>
        <p:spPr>
          <a:xfrm>
            <a:off x="838200" y="1436914"/>
            <a:ext cx="10515600" cy="4740049"/>
          </a:xfrm>
        </p:spPr>
        <p:txBody>
          <a:bodyPr>
            <a:normAutofit/>
          </a:bodyPr>
          <a:lstStyle/>
          <a:p>
            <a:r>
              <a:rPr lang="en-US" sz="2200" dirty="0"/>
              <a:t>Reporting under each principle is divided into essential indicators and leadership indicators. </a:t>
            </a:r>
          </a:p>
          <a:p>
            <a:r>
              <a:rPr lang="en-US" sz="2200" dirty="0"/>
              <a:t>The essential indicators are required to be reported on a mandatory basis while the reporting of leadership indicators is voluntary</a:t>
            </a:r>
            <a:endParaRPr lang="en-IN" sz="2200" dirty="0"/>
          </a:p>
          <a:p>
            <a:r>
              <a:rPr lang="en-IN" sz="2200" dirty="0"/>
              <a:t>BRSR format is intended towards </a:t>
            </a:r>
            <a:r>
              <a:rPr lang="en-GB" sz="2200" dirty="0"/>
              <a:t>having quantitative and standardized disclosures on ESG parameters to enable comparability across companies, sectors and time</a:t>
            </a:r>
          </a:p>
          <a:p>
            <a:r>
              <a:rPr lang="en-GB" sz="2200" dirty="0"/>
              <a:t>Listed Entities already preparing and disclosing sustainability reports based on internationally accepted reporting frameworks (such as GRI, SASB, TCFD or Integrated Reporting) may cross-reference the disclosures made under such framework to the disclosures sought under the BRSR. </a:t>
            </a:r>
          </a:p>
          <a:p>
            <a:r>
              <a:rPr lang="en-GB" sz="2200" dirty="0"/>
              <a:t>Significant Benefits of BRSR through structured ESG initiatives</a:t>
            </a:r>
          </a:p>
          <a:p>
            <a:pPr marL="0" indent="0">
              <a:buNone/>
            </a:pPr>
            <a:endParaRPr lang="en-GB" sz="2200" dirty="0"/>
          </a:p>
          <a:p>
            <a:pPr marL="0" indent="0">
              <a:buNone/>
            </a:pPr>
            <a:endParaRPr lang="en-GB" sz="2200" dirty="0"/>
          </a:p>
          <a:p>
            <a:endParaRPr lang="en-IN" dirty="0"/>
          </a:p>
        </p:txBody>
      </p:sp>
    </p:spTree>
    <p:extLst>
      <p:ext uri="{BB962C8B-B14F-4D97-AF65-F5344CB8AC3E}">
        <p14:creationId xmlns:p14="http://schemas.microsoft.com/office/powerpoint/2010/main" xmlns="" val="36259745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EDC7F6-021E-4F6E-BE66-9161E9B4D447}"/>
              </a:ext>
            </a:extLst>
          </p:cNvPr>
          <p:cNvSpPr>
            <a:spLocks noGrp="1"/>
          </p:cNvSpPr>
          <p:nvPr>
            <p:ph type="title"/>
          </p:nvPr>
        </p:nvSpPr>
        <p:spPr>
          <a:xfrm>
            <a:off x="838200" y="365126"/>
            <a:ext cx="10515600" cy="688612"/>
          </a:xfrm>
        </p:spPr>
        <p:txBody>
          <a:bodyPr>
            <a:normAutofit fontScale="90000"/>
          </a:bodyPr>
          <a:lstStyle/>
          <a:p>
            <a:pPr algn="ctr"/>
            <a:r>
              <a:rPr lang="en-IN" b="1" dirty="0"/>
              <a:t>FORMAT OF BRSR REPORT</a:t>
            </a:r>
          </a:p>
        </p:txBody>
      </p:sp>
      <p:sp>
        <p:nvSpPr>
          <p:cNvPr id="3" name="Content Placeholder 2">
            <a:extLst>
              <a:ext uri="{FF2B5EF4-FFF2-40B4-BE49-F238E27FC236}">
                <a16:creationId xmlns:a16="http://schemas.microsoft.com/office/drawing/2014/main" xmlns="" id="{7E47C8AE-314B-472E-8C58-54DC271C41C3}"/>
              </a:ext>
            </a:extLst>
          </p:cNvPr>
          <p:cNvSpPr>
            <a:spLocks noGrp="1"/>
          </p:cNvSpPr>
          <p:nvPr>
            <p:ph idx="1"/>
          </p:nvPr>
        </p:nvSpPr>
        <p:spPr>
          <a:xfrm>
            <a:off x="838200" y="1576251"/>
            <a:ext cx="10515600" cy="4600712"/>
          </a:xfrm>
        </p:spPr>
        <p:txBody>
          <a:bodyPr/>
          <a:lstStyle/>
          <a:p>
            <a:pPr marL="0" indent="0">
              <a:buNone/>
            </a:pPr>
            <a:r>
              <a:rPr lang="en-IN" dirty="0"/>
              <a:t>The BRSR Report is divided into 3 Sections: -</a:t>
            </a:r>
          </a:p>
          <a:p>
            <a:pPr lvl="1"/>
            <a:r>
              <a:rPr lang="en-IN" dirty="0">
                <a:solidFill>
                  <a:schemeClr val="accent1"/>
                </a:solidFill>
              </a:rPr>
              <a:t>Section A  - General Disclosures</a:t>
            </a:r>
          </a:p>
          <a:p>
            <a:pPr lvl="1"/>
            <a:r>
              <a:rPr lang="en-IN" dirty="0">
                <a:solidFill>
                  <a:schemeClr val="accent1"/>
                </a:solidFill>
              </a:rPr>
              <a:t>Section B  - Management and Process Disclosures</a:t>
            </a:r>
          </a:p>
          <a:p>
            <a:pPr lvl="1"/>
            <a:r>
              <a:rPr lang="en-IN" dirty="0">
                <a:solidFill>
                  <a:schemeClr val="accent1"/>
                </a:solidFill>
              </a:rPr>
              <a:t>Section C – Principles wise Performance Disclosures</a:t>
            </a:r>
          </a:p>
          <a:p>
            <a:pPr marL="0" indent="0">
              <a:buNone/>
            </a:pPr>
            <a:r>
              <a:rPr lang="en-IN" dirty="0"/>
              <a:t>In addition to prescribing the format of the BRSR report, SEBI has also prescribed a guidance note to enable the companies to interpret the scope of disclosures </a:t>
            </a:r>
          </a:p>
          <a:p>
            <a:pPr marL="0" indent="0">
              <a:buNone/>
            </a:pPr>
            <a:r>
              <a:rPr lang="en-IN" dirty="0"/>
              <a:t>The BRSR reporting framework lays far greater emphasis on sustainability initiatives and their disclosures by the listed entity than any existing reporting framework.</a:t>
            </a:r>
          </a:p>
        </p:txBody>
      </p:sp>
    </p:spTree>
    <p:extLst>
      <p:ext uri="{BB962C8B-B14F-4D97-AF65-F5344CB8AC3E}">
        <p14:creationId xmlns:p14="http://schemas.microsoft.com/office/powerpoint/2010/main" xmlns="" val="1153398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57C177-3570-4F06-91B1-B9E0D5DA0B6F}"/>
              </a:ext>
            </a:extLst>
          </p:cNvPr>
          <p:cNvSpPr>
            <a:spLocks noGrp="1"/>
          </p:cNvSpPr>
          <p:nvPr>
            <p:ph type="title"/>
          </p:nvPr>
        </p:nvSpPr>
        <p:spPr>
          <a:xfrm>
            <a:off x="838200" y="365125"/>
            <a:ext cx="10515600" cy="1002121"/>
          </a:xfrm>
        </p:spPr>
        <p:txBody>
          <a:bodyPr/>
          <a:lstStyle/>
          <a:p>
            <a:r>
              <a:rPr lang="en-IN" b="1" dirty="0"/>
              <a:t>TRIPLE BOTTOM LINE (TBL) ACCOUNTING</a:t>
            </a:r>
          </a:p>
        </p:txBody>
      </p:sp>
      <p:sp>
        <p:nvSpPr>
          <p:cNvPr id="3" name="Content Placeholder 2">
            <a:extLst>
              <a:ext uri="{FF2B5EF4-FFF2-40B4-BE49-F238E27FC236}">
                <a16:creationId xmlns:a16="http://schemas.microsoft.com/office/drawing/2014/main" xmlns="" id="{01877A8A-482A-40E7-9623-4AE8F363D001}"/>
              </a:ext>
            </a:extLst>
          </p:cNvPr>
          <p:cNvSpPr>
            <a:spLocks noGrp="1"/>
          </p:cNvSpPr>
          <p:nvPr>
            <p:ph idx="1"/>
          </p:nvPr>
        </p:nvSpPr>
        <p:spPr>
          <a:xfrm>
            <a:off x="838200" y="1793965"/>
            <a:ext cx="10515600" cy="4382997"/>
          </a:xfrm>
        </p:spPr>
        <p:txBody>
          <a:bodyPr/>
          <a:lstStyle/>
          <a:p>
            <a:pPr marL="0" indent="0">
              <a:buNone/>
            </a:pPr>
            <a:r>
              <a:rPr lang="en-GB" dirty="0"/>
              <a:t>It consists of three Ps: profit, people and planet</a:t>
            </a:r>
            <a:br>
              <a:rPr lang="en-GB" dirty="0"/>
            </a:br>
            <a:r>
              <a:rPr lang="en-GB" dirty="0"/>
              <a:t/>
            </a:r>
            <a:br>
              <a:rPr lang="en-GB" dirty="0"/>
            </a:br>
            <a:r>
              <a:rPr lang="en-GB" dirty="0"/>
              <a:t>The phrase “the triple bottom line” was first coined in 1994 by John Elkington, the founder of a British consultancy called </a:t>
            </a:r>
            <a:r>
              <a:rPr lang="en-GB" b="1" dirty="0" err="1"/>
              <a:t>SustainAbility</a:t>
            </a:r>
            <a:endParaRPr lang="en-GB" b="1" dirty="0"/>
          </a:p>
          <a:p>
            <a:pPr marL="0" indent="0">
              <a:buNone/>
            </a:pPr>
            <a:endParaRPr lang="en-GB" b="1" dirty="0"/>
          </a:p>
          <a:p>
            <a:pPr marL="0" indent="0">
              <a:buNone/>
            </a:pPr>
            <a:r>
              <a:rPr lang="en-GB" dirty="0"/>
              <a:t>The triple bottom line (TBL) is </a:t>
            </a:r>
            <a:r>
              <a:rPr lang="en-GB" b="1" dirty="0"/>
              <a:t>an accounting framework that includes social, environmental and financial results as bottom lines</a:t>
            </a:r>
            <a:endParaRPr lang="en-IN" dirty="0"/>
          </a:p>
        </p:txBody>
      </p:sp>
    </p:spTree>
    <p:extLst>
      <p:ext uri="{BB962C8B-B14F-4D97-AF65-F5344CB8AC3E}">
        <p14:creationId xmlns:p14="http://schemas.microsoft.com/office/powerpoint/2010/main" xmlns="" val="21787161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B26104-6980-47A7-AF30-D79ED00331BB}"/>
              </a:ext>
            </a:extLst>
          </p:cNvPr>
          <p:cNvSpPr>
            <a:spLocks noGrp="1"/>
          </p:cNvSpPr>
          <p:nvPr>
            <p:ph type="title"/>
          </p:nvPr>
        </p:nvSpPr>
        <p:spPr>
          <a:xfrm>
            <a:off x="838200" y="345440"/>
            <a:ext cx="10515600" cy="551544"/>
          </a:xfrm>
        </p:spPr>
        <p:txBody>
          <a:bodyPr>
            <a:normAutofit fontScale="90000"/>
          </a:bodyPr>
          <a:lstStyle/>
          <a:p>
            <a:pPr algn="ctr"/>
            <a:r>
              <a:rPr lang="en-IN" b="1" dirty="0"/>
              <a:t>Section A – General Disclosures</a:t>
            </a:r>
          </a:p>
        </p:txBody>
      </p:sp>
      <p:sp>
        <p:nvSpPr>
          <p:cNvPr id="3" name="Content Placeholder 2">
            <a:extLst>
              <a:ext uri="{FF2B5EF4-FFF2-40B4-BE49-F238E27FC236}">
                <a16:creationId xmlns:a16="http://schemas.microsoft.com/office/drawing/2014/main" xmlns="" id="{CAF3EF5A-BAD8-4E50-8FE3-666297BC2EE7}"/>
              </a:ext>
            </a:extLst>
          </p:cNvPr>
          <p:cNvSpPr>
            <a:spLocks noGrp="1"/>
          </p:cNvSpPr>
          <p:nvPr>
            <p:ph idx="1"/>
          </p:nvPr>
        </p:nvSpPr>
        <p:spPr>
          <a:xfrm>
            <a:off x="838200" y="1140824"/>
            <a:ext cx="10515600" cy="4948892"/>
          </a:xfrm>
        </p:spPr>
        <p:txBody>
          <a:bodyPr>
            <a:normAutofit fontScale="92500" lnSpcReduction="20000"/>
          </a:bodyPr>
          <a:lstStyle/>
          <a:p>
            <a:pPr marL="0" indent="0">
              <a:buNone/>
            </a:pPr>
            <a:r>
              <a:rPr lang="en-IN" sz="2200" dirty="0"/>
              <a:t>Under this section, the detailed disclosures are prescribed for the following: -</a:t>
            </a:r>
          </a:p>
          <a:p>
            <a:pPr lvl="0"/>
            <a:r>
              <a:rPr lang="en-IN" sz="2200" dirty="0"/>
              <a:t>Details of the Listed Entity (AI – 1 to 12)</a:t>
            </a:r>
          </a:p>
          <a:p>
            <a:pPr lvl="0"/>
            <a:r>
              <a:rPr lang="en-IN" sz="2200" dirty="0"/>
              <a:t>Reporting Boundary – Standalone or Consolidated (A1 - 13 )</a:t>
            </a:r>
          </a:p>
          <a:p>
            <a:pPr lvl="0"/>
            <a:r>
              <a:rPr lang="en-IN" sz="2200" dirty="0"/>
              <a:t>Name of Assurance Provider &amp; Type of Assurance Provided (A I – 14 &amp; 15)</a:t>
            </a:r>
          </a:p>
          <a:p>
            <a:pPr lvl="0"/>
            <a:r>
              <a:rPr lang="en-IN" sz="2200" dirty="0"/>
              <a:t>Details of Business Activities and Products / Services constituting 90% (AII – 16 &amp; 17)</a:t>
            </a:r>
          </a:p>
          <a:p>
            <a:pPr lvl="0"/>
            <a:r>
              <a:rPr lang="en-IN" sz="2200" dirty="0"/>
              <a:t>Operations (A II – 18) – National and International – No. of plants and Offices</a:t>
            </a:r>
          </a:p>
          <a:p>
            <a:pPr lvl="0"/>
            <a:r>
              <a:rPr lang="en-IN" sz="2200" dirty="0"/>
              <a:t>Markets served (AII – 19) – National (No. of States) &amp; International (No. of Countries), Exports as a % of Total Turnover and a brief write-up on types of customers</a:t>
            </a:r>
          </a:p>
          <a:p>
            <a:pPr lvl="0"/>
            <a:r>
              <a:rPr lang="en-IN" sz="2200" dirty="0"/>
              <a:t>Employees (AII – 20) – Employees/workers, Male/Female, Permanent / Other than Permanent, Differently Abled as a % of total</a:t>
            </a:r>
          </a:p>
          <a:p>
            <a:pPr lvl="0"/>
            <a:r>
              <a:rPr lang="en-IN" sz="2200" dirty="0"/>
              <a:t>Participation of Women (AII – 21) in Board and KMP</a:t>
            </a:r>
          </a:p>
          <a:p>
            <a:pPr lvl="0"/>
            <a:r>
              <a:rPr lang="en-IN" sz="2200" dirty="0"/>
              <a:t>Turnover Rate (AII – 22) </a:t>
            </a:r>
          </a:p>
          <a:p>
            <a:pPr lvl="0"/>
            <a:r>
              <a:rPr lang="en-IN" sz="2200" dirty="0"/>
              <a:t>Holding, Subsidiary and Associate Companies (including Joint Ventures) (AII – 23)</a:t>
            </a:r>
          </a:p>
          <a:p>
            <a:pPr lvl="0"/>
            <a:r>
              <a:rPr lang="en-IN" sz="2200" dirty="0"/>
              <a:t>CSR Details (AII – 24)</a:t>
            </a:r>
          </a:p>
          <a:p>
            <a:pPr lvl="0"/>
            <a:r>
              <a:rPr lang="en-IN" sz="2200" dirty="0"/>
              <a:t>Transparency and Disclosures Compliances   ………&gt;</a:t>
            </a:r>
          </a:p>
          <a:p>
            <a:pPr marL="0" indent="0">
              <a:buNone/>
            </a:pPr>
            <a:endParaRPr lang="en-IN" dirty="0"/>
          </a:p>
        </p:txBody>
      </p:sp>
    </p:spTree>
    <p:extLst>
      <p:ext uri="{BB962C8B-B14F-4D97-AF65-F5344CB8AC3E}">
        <p14:creationId xmlns:p14="http://schemas.microsoft.com/office/powerpoint/2010/main" xmlns="" val="10818197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B26104-6980-47A7-AF30-D79ED00331BB}"/>
              </a:ext>
            </a:extLst>
          </p:cNvPr>
          <p:cNvSpPr>
            <a:spLocks noGrp="1"/>
          </p:cNvSpPr>
          <p:nvPr>
            <p:ph type="title"/>
          </p:nvPr>
        </p:nvSpPr>
        <p:spPr>
          <a:xfrm>
            <a:off x="838200" y="345440"/>
            <a:ext cx="10515600" cy="551544"/>
          </a:xfrm>
        </p:spPr>
        <p:txBody>
          <a:bodyPr>
            <a:normAutofit fontScale="90000"/>
          </a:bodyPr>
          <a:lstStyle/>
          <a:p>
            <a:pPr algn="ctr"/>
            <a:r>
              <a:rPr lang="en-IN" b="1" dirty="0"/>
              <a:t>Section A – General Disclosures (Continued)</a:t>
            </a:r>
          </a:p>
        </p:txBody>
      </p:sp>
      <p:sp>
        <p:nvSpPr>
          <p:cNvPr id="3" name="Content Placeholder 2">
            <a:extLst>
              <a:ext uri="{FF2B5EF4-FFF2-40B4-BE49-F238E27FC236}">
                <a16:creationId xmlns:a16="http://schemas.microsoft.com/office/drawing/2014/main" xmlns="" id="{CAF3EF5A-BAD8-4E50-8FE3-666297BC2EE7}"/>
              </a:ext>
            </a:extLst>
          </p:cNvPr>
          <p:cNvSpPr>
            <a:spLocks noGrp="1"/>
          </p:cNvSpPr>
          <p:nvPr>
            <p:ph idx="1"/>
          </p:nvPr>
        </p:nvSpPr>
        <p:spPr>
          <a:xfrm>
            <a:off x="838200" y="1140823"/>
            <a:ext cx="10515600" cy="5036141"/>
          </a:xfrm>
        </p:spPr>
        <p:txBody>
          <a:bodyPr>
            <a:normAutofit/>
          </a:bodyPr>
          <a:lstStyle/>
          <a:p>
            <a:pPr marL="0" indent="0">
              <a:buNone/>
            </a:pPr>
            <a:r>
              <a:rPr lang="en-IN" sz="2200" b="1" dirty="0"/>
              <a:t>Transparency and Disclosures Compliances  (AII – 25)</a:t>
            </a:r>
          </a:p>
          <a:p>
            <a:pPr marL="0" indent="0">
              <a:buNone/>
            </a:pPr>
            <a:r>
              <a:rPr lang="en-IN" sz="2200" dirty="0"/>
              <a:t>Complaints / Grievances on any of the principles from the stakeholders viz.</a:t>
            </a:r>
          </a:p>
          <a:p>
            <a:pPr lvl="1"/>
            <a:r>
              <a:rPr lang="en-IN" sz="2000" dirty="0"/>
              <a:t>Communities</a:t>
            </a:r>
          </a:p>
          <a:p>
            <a:pPr lvl="1"/>
            <a:r>
              <a:rPr lang="en-IN" sz="2000" dirty="0"/>
              <a:t>Investors (other than shareholders)</a:t>
            </a:r>
          </a:p>
          <a:p>
            <a:pPr lvl="1"/>
            <a:r>
              <a:rPr lang="en-IN" sz="2000" dirty="0"/>
              <a:t>Shareholders</a:t>
            </a:r>
          </a:p>
          <a:p>
            <a:pPr lvl="1"/>
            <a:r>
              <a:rPr lang="en-IN" sz="2000" dirty="0"/>
              <a:t>Employees and Workers</a:t>
            </a:r>
          </a:p>
          <a:p>
            <a:pPr lvl="1"/>
            <a:r>
              <a:rPr lang="en-IN" sz="2000" dirty="0"/>
              <a:t>Customers</a:t>
            </a:r>
          </a:p>
          <a:p>
            <a:pPr lvl="1"/>
            <a:r>
              <a:rPr lang="en-IN" sz="2000" dirty="0"/>
              <a:t>Value Chain Partners</a:t>
            </a:r>
          </a:p>
          <a:p>
            <a:pPr lvl="1"/>
            <a:r>
              <a:rPr lang="en-IN" sz="2000" dirty="0"/>
              <a:t>Others (Pls Specify)</a:t>
            </a:r>
          </a:p>
          <a:p>
            <a:pPr marL="0" indent="0">
              <a:buNone/>
            </a:pPr>
            <a:r>
              <a:rPr lang="en-IN" sz="2200" dirty="0"/>
              <a:t>Stating whether Redressal mechanism is in place and if so, give web-link and </a:t>
            </a:r>
          </a:p>
          <a:p>
            <a:pPr marL="0" indent="0">
              <a:buNone/>
            </a:pPr>
            <a:r>
              <a:rPr lang="en-IN" sz="2200" dirty="0"/>
              <a:t>Data relating to complaints for CY and PY in terms of: </a:t>
            </a:r>
          </a:p>
          <a:p>
            <a:pPr lvl="1"/>
            <a:r>
              <a:rPr lang="en-IN" sz="2000" dirty="0"/>
              <a:t>No. of complaints received from each stakeholder category</a:t>
            </a:r>
          </a:p>
          <a:p>
            <a:pPr lvl="1"/>
            <a:r>
              <a:rPr lang="en-IN" sz="2000" dirty="0"/>
              <a:t>No. of complaints pending resolution with respect to each stakeholder category </a:t>
            </a:r>
          </a:p>
          <a:p>
            <a:pPr marL="0" indent="0">
              <a:buNone/>
            </a:pPr>
            <a:endParaRPr lang="en-IN" sz="2200" dirty="0"/>
          </a:p>
        </p:txBody>
      </p:sp>
    </p:spTree>
    <p:extLst>
      <p:ext uri="{BB962C8B-B14F-4D97-AF65-F5344CB8AC3E}">
        <p14:creationId xmlns:p14="http://schemas.microsoft.com/office/powerpoint/2010/main" xmlns="" val="22228550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B26104-6980-47A7-AF30-D79ED00331BB}"/>
              </a:ext>
            </a:extLst>
          </p:cNvPr>
          <p:cNvSpPr>
            <a:spLocks noGrp="1"/>
          </p:cNvSpPr>
          <p:nvPr>
            <p:ph type="title"/>
          </p:nvPr>
        </p:nvSpPr>
        <p:spPr>
          <a:xfrm>
            <a:off x="838200" y="345440"/>
            <a:ext cx="10515600" cy="551544"/>
          </a:xfrm>
        </p:spPr>
        <p:txBody>
          <a:bodyPr>
            <a:normAutofit fontScale="90000"/>
          </a:bodyPr>
          <a:lstStyle/>
          <a:p>
            <a:pPr algn="ctr"/>
            <a:r>
              <a:rPr lang="en-IN" b="1" dirty="0"/>
              <a:t>Section A – General Disclosures (Continued)</a:t>
            </a:r>
          </a:p>
        </p:txBody>
      </p:sp>
      <p:sp>
        <p:nvSpPr>
          <p:cNvPr id="3" name="Content Placeholder 2">
            <a:extLst>
              <a:ext uri="{FF2B5EF4-FFF2-40B4-BE49-F238E27FC236}">
                <a16:creationId xmlns:a16="http://schemas.microsoft.com/office/drawing/2014/main" xmlns="" id="{CAF3EF5A-BAD8-4E50-8FE3-666297BC2EE7}"/>
              </a:ext>
            </a:extLst>
          </p:cNvPr>
          <p:cNvSpPr>
            <a:spLocks noGrp="1"/>
          </p:cNvSpPr>
          <p:nvPr>
            <p:ph idx="1"/>
          </p:nvPr>
        </p:nvSpPr>
        <p:spPr>
          <a:xfrm>
            <a:off x="838200" y="1140823"/>
            <a:ext cx="10515600" cy="5036141"/>
          </a:xfrm>
        </p:spPr>
        <p:txBody>
          <a:bodyPr>
            <a:normAutofit/>
          </a:bodyPr>
          <a:lstStyle/>
          <a:p>
            <a:r>
              <a:rPr lang="en-GB" sz="2400" b="1" dirty="0"/>
              <a:t>Overview of the entity’s material responsible business conduct issues (A – II 26)</a:t>
            </a:r>
          </a:p>
          <a:p>
            <a:pPr marL="0" indent="0" algn="just">
              <a:buNone/>
            </a:pPr>
            <a:r>
              <a:rPr lang="en-GB" sz="2400" dirty="0"/>
              <a:t>Material responsible business conduct and sustainability issues pertaining to environmental and social matters that present a risk or an opportunity to your business, rationale for identifying the same, approach to adapt or mitigate the risk along-with its financial implications giving following details: -</a:t>
            </a:r>
          </a:p>
          <a:p>
            <a:pPr algn="just"/>
            <a:r>
              <a:rPr lang="en-GB" sz="2400" dirty="0"/>
              <a:t>Material Issue Identified</a:t>
            </a:r>
          </a:p>
          <a:p>
            <a:pPr algn="just"/>
            <a:r>
              <a:rPr lang="en-GB" sz="2400" dirty="0"/>
              <a:t>Rationale for identifying the risk / opportunity arising out of each such identified issue</a:t>
            </a:r>
          </a:p>
          <a:p>
            <a:pPr algn="just"/>
            <a:r>
              <a:rPr lang="en-GB" sz="2400" dirty="0"/>
              <a:t>In case of risk approach to adapt or mitigate with respect to each such identified issue</a:t>
            </a:r>
          </a:p>
          <a:p>
            <a:pPr algn="just"/>
            <a:r>
              <a:rPr lang="en-GB" sz="2400" dirty="0"/>
              <a:t>Financial implications of the risk or opportunity (Indicate positive or negative implications)</a:t>
            </a:r>
          </a:p>
          <a:p>
            <a:pPr algn="just"/>
            <a:endParaRPr lang="en-GB" sz="2200" dirty="0"/>
          </a:p>
          <a:p>
            <a:pPr marL="0" indent="0">
              <a:buNone/>
            </a:pPr>
            <a:endParaRPr lang="en-IN" sz="2200" dirty="0"/>
          </a:p>
        </p:txBody>
      </p:sp>
    </p:spTree>
    <p:extLst>
      <p:ext uri="{BB962C8B-B14F-4D97-AF65-F5344CB8AC3E}">
        <p14:creationId xmlns:p14="http://schemas.microsoft.com/office/powerpoint/2010/main" xmlns="" val="16613674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69485C-C9D3-44C0-AD61-FF7B504B3427}"/>
              </a:ext>
            </a:extLst>
          </p:cNvPr>
          <p:cNvSpPr>
            <a:spLocks noGrp="1"/>
          </p:cNvSpPr>
          <p:nvPr>
            <p:ph type="title"/>
          </p:nvPr>
        </p:nvSpPr>
        <p:spPr>
          <a:xfrm>
            <a:off x="838200" y="365126"/>
            <a:ext cx="10515600" cy="601525"/>
          </a:xfrm>
        </p:spPr>
        <p:txBody>
          <a:bodyPr>
            <a:normAutofit/>
          </a:bodyPr>
          <a:lstStyle/>
          <a:p>
            <a:r>
              <a:rPr lang="en-IN" sz="3200" b="1" dirty="0"/>
              <a:t>SECTION B – MANAGEMENT AND PROCESS DISCLOSURES </a:t>
            </a:r>
          </a:p>
        </p:txBody>
      </p:sp>
      <p:sp>
        <p:nvSpPr>
          <p:cNvPr id="3" name="Content Placeholder 2">
            <a:extLst>
              <a:ext uri="{FF2B5EF4-FFF2-40B4-BE49-F238E27FC236}">
                <a16:creationId xmlns:a16="http://schemas.microsoft.com/office/drawing/2014/main" xmlns="" id="{6334ADE9-A71B-48E0-9862-A9BE44B9C77B}"/>
              </a:ext>
            </a:extLst>
          </p:cNvPr>
          <p:cNvSpPr>
            <a:spLocks noGrp="1"/>
          </p:cNvSpPr>
          <p:nvPr>
            <p:ph idx="1"/>
          </p:nvPr>
        </p:nvSpPr>
        <p:spPr>
          <a:xfrm>
            <a:off x="838200" y="1132114"/>
            <a:ext cx="10515600" cy="5233852"/>
          </a:xfrm>
        </p:spPr>
        <p:txBody>
          <a:bodyPr>
            <a:normAutofit/>
          </a:bodyPr>
          <a:lstStyle/>
          <a:p>
            <a:r>
              <a:rPr lang="en-IN" sz="2400" dirty="0"/>
              <a:t>This section deals with the management approach towards NGRBC (National Guidelines for Responsible Business Conduct 2018), which can be regarded as the foundation of the BRSR reporting.</a:t>
            </a:r>
          </a:p>
          <a:p>
            <a:r>
              <a:rPr lang="en-IN" sz="2400" dirty="0"/>
              <a:t>Management’s Role to ensure: </a:t>
            </a:r>
          </a:p>
          <a:p>
            <a:pPr lvl="1">
              <a:buFontTx/>
              <a:buChar char="-"/>
            </a:pPr>
            <a:r>
              <a:rPr lang="en-IN" sz="2000" dirty="0"/>
              <a:t>Preparation of policies for each of the nine principles</a:t>
            </a:r>
          </a:p>
          <a:p>
            <a:pPr lvl="1">
              <a:buFontTx/>
              <a:buChar char="-"/>
            </a:pPr>
            <a:r>
              <a:rPr lang="en-IN" sz="2000" dirty="0"/>
              <a:t>Policies should be aligned to the business processes</a:t>
            </a:r>
          </a:p>
          <a:p>
            <a:pPr lvl="1">
              <a:buFontTx/>
              <a:buChar char="-"/>
            </a:pPr>
            <a:r>
              <a:rPr lang="en-IN" sz="2000" dirty="0"/>
              <a:t>Setting concrete goals within specific timelines</a:t>
            </a:r>
          </a:p>
          <a:p>
            <a:pPr lvl="1">
              <a:buFontTx/>
              <a:buChar char="-"/>
            </a:pPr>
            <a:r>
              <a:rPr lang="en-IN" sz="2000" dirty="0"/>
              <a:t>Review of the Performance against the Principles </a:t>
            </a:r>
          </a:p>
          <a:p>
            <a:r>
              <a:rPr lang="en-IN" sz="2400" dirty="0"/>
              <a:t>Addressing ESG matters affecting business conduct along the following lines:</a:t>
            </a:r>
          </a:p>
          <a:p>
            <a:pPr lvl="1">
              <a:buFontTx/>
              <a:buChar char="-"/>
            </a:pPr>
            <a:endParaRPr lang="en-IN" sz="2000" dirty="0"/>
          </a:p>
          <a:p>
            <a:pPr marL="0" indent="0">
              <a:buNone/>
            </a:pPr>
            <a:endParaRPr lang="en-IN" sz="2400" dirty="0"/>
          </a:p>
        </p:txBody>
      </p:sp>
      <p:sp>
        <p:nvSpPr>
          <p:cNvPr id="4" name="Rectangle 3">
            <a:extLst>
              <a:ext uri="{FF2B5EF4-FFF2-40B4-BE49-F238E27FC236}">
                <a16:creationId xmlns:a16="http://schemas.microsoft.com/office/drawing/2014/main" xmlns="" id="{3F1CF871-36C6-4151-910C-A2253BB86547}"/>
              </a:ext>
            </a:extLst>
          </p:cNvPr>
          <p:cNvSpPr/>
          <p:nvPr/>
        </p:nvSpPr>
        <p:spPr>
          <a:xfrm>
            <a:off x="1335024" y="4590288"/>
            <a:ext cx="1591056" cy="4114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Challenges</a:t>
            </a:r>
          </a:p>
        </p:txBody>
      </p:sp>
      <p:sp>
        <p:nvSpPr>
          <p:cNvPr id="5" name="Rectangle 4">
            <a:extLst>
              <a:ext uri="{FF2B5EF4-FFF2-40B4-BE49-F238E27FC236}">
                <a16:creationId xmlns:a16="http://schemas.microsoft.com/office/drawing/2014/main" xmlns="" id="{D3006698-7E38-41E7-89E0-4F810E697FAF}"/>
              </a:ext>
            </a:extLst>
          </p:cNvPr>
          <p:cNvSpPr/>
          <p:nvPr/>
        </p:nvSpPr>
        <p:spPr>
          <a:xfrm>
            <a:off x="1335024" y="5167231"/>
            <a:ext cx="1591056" cy="4114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Targets</a:t>
            </a:r>
          </a:p>
        </p:txBody>
      </p:sp>
      <p:sp>
        <p:nvSpPr>
          <p:cNvPr id="6" name="Rectangle 5">
            <a:extLst>
              <a:ext uri="{FF2B5EF4-FFF2-40B4-BE49-F238E27FC236}">
                <a16:creationId xmlns:a16="http://schemas.microsoft.com/office/drawing/2014/main" xmlns="" id="{474D8D17-7C09-49D8-B384-E3235AF051A7}"/>
              </a:ext>
            </a:extLst>
          </p:cNvPr>
          <p:cNvSpPr/>
          <p:nvPr/>
        </p:nvSpPr>
        <p:spPr>
          <a:xfrm>
            <a:off x="1335024" y="5762897"/>
            <a:ext cx="1591056" cy="4114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Achievements </a:t>
            </a:r>
          </a:p>
        </p:txBody>
      </p:sp>
      <p:sp>
        <p:nvSpPr>
          <p:cNvPr id="7" name="Rectangle 6">
            <a:extLst>
              <a:ext uri="{FF2B5EF4-FFF2-40B4-BE49-F238E27FC236}">
                <a16:creationId xmlns:a16="http://schemas.microsoft.com/office/drawing/2014/main" xmlns="" id="{D924153B-0248-49AD-A76E-466D899698A3}"/>
              </a:ext>
            </a:extLst>
          </p:cNvPr>
          <p:cNvSpPr/>
          <p:nvPr/>
        </p:nvSpPr>
        <p:spPr>
          <a:xfrm>
            <a:off x="3383280" y="4590288"/>
            <a:ext cx="7473696" cy="41148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t>ESG issues arising out of the operations &amp; activities of the entity</a:t>
            </a:r>
          </a:p>
        </p:txBody>
      </p:sp>
      <p:sp>
        <p:nvSpPr>
          <p:cNvPr id="8" name="Rectangle 7">
            <a:extLst>
              <a:ext uri="{FF2B5EF4-FFF2-40B4-BE49-F238E27FC236}">
                <a16:creationId xmlns:a16="http://schemas.microsoft.com/office/drawing/2014/main" xmlns="" id="{7A4A8308-8FEA-46AE-94B0-580292227D0B}"/>
              </a:ext>
            </a:extLst>
          </p:cNvPr>
          <p:cNvSpPr/>
          <p:nvPr/>
        </p:nvSpPr>
        <p:spPr>
          <a:xfrm>
            <a:off x="3383280" y="5167231"/>
            <a:ext cx="7473696" cy="41148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t>Steps required to be taken to overcome the hurdles and challenges</a:t>
            </a:r>
          </a:p>
        </p:txBody>
      </p:sp>
      <p:sp>
        <p:nvSpPr>
          <p:cNvPr id="9" name="Rectangle 8">
            <a:extLst>
              <a:ext uri="{FF2B5EF4-FFF2-40B4-BE49-F238E27FC236}">
                <a16:creationId xmlns:a16="http://schemas.microsoft.com/office/drawing/2014/main" xmlns="" id="{F46A516E-6A81-43B1-AD18-01E6D40DD7C8}"/>
              </a:ext>
            </a:extLst>
          </p:cNvPr>
          <p:cNvSpPr/>
          <p:nvPr/>
        </p:nvSpPr>
        <p:spPr>
          <a:xfrm>
            <a:off x="3383280" y="5777049"/>
            <a:ext cx="7473696" cy="41148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t>Quantification of the positive impacts of the entity’s activities on ESG matters</a:t>
            </a:r>
          </a:p>
        </p:txBody>
      </p:sp>
      <p:cxnSp>
        <p:nvCxnSpPr>
          <p:cNvPr id="11" name="Straight Arrow Connector 10">
            <a:extLst>
              <a:ext uri="{FF2B5EF4-FFF2-40B4-BE49-F238E27FC236}">
                <a16:creationId xmlns:a16="http://schemas.microsoft.com/office/drawing/2014/main" xmlns="" id="{50419DF7-ED9A-411A-9B23-44CF6B46FE72}"/>
              </a:ext>
            </a:extLst>
          </p:cNvPr>
          <p:cNvCxnSpPr>
            <a:stCxn id="4" idx="3"/>
            <a:endCxn id="7" idx="1"/>
          </p:cNvCxnSpPr>
          <p:nvPr/>
        </p:nvCxnSpPr>
        <p:spPr>
          <a:xfrm>
            <a:off x="2926080" y="4796028"/>
            <a:ext cx="457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6F803B6F-FF5E-4A1B-AAB4-CB94E9A59467}"/>
              </a:ext>
            </a:extLst>
          </p:cNvPr>
          <p:cNvCxnSpPr/>
          <p:nvPr/>
        </p:nvCxnSpPr>
        <p:spPr>
          <a:xfrm>
            <a:off x="2926080" y="5378196"/>
            <a:ext cx="457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50E72DE9-AD8F-4CB9-8144-EB201D9DE495}"/>
              </a:ext>
            </a:extLst>
          </p:cNvPr>
          <p:cNvCxnSpPr/>
          <p:nvPr/>
        </p:nvCxnSpPr>
        <p:spPr>
          <a:xfrm>
            <a:off x="2926080" y="5969508"/>
            <a:ext cx="457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984431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69485C-C9D3-44C0-AD61-FF7B504B3427}"/>
              </a:ext>
            </a:extLst>
          </p:cNvPr>
          <p:cNvSpPr>
            <a:spLocks noGrp="1"/>
          </p:cNvSpPr>
          <p:nvPr>
            <p:ph type="title"/>
          </p:nvPr>
        </p:nvSpPr>
        <p:spPr>
          <a:xfrm>
            <a:off x="838200" y="365126"/>
            <a:ext cx="10515600" cy="601525"/>
          </a:xfrm>
        </p:spPr>
        <p:txBody>
          <a:bodyPr>
            <a:normAutofit/>
          </a:bodyPr>
          <a:lstStyle/>
          <a:p>
            <a:r>
              <a:rPr lang="en-IN" sz="2800" b="1" dirty="0"/>
              <a:t>SECTION B – MANAGEMENT AND PROCESS DISCLOSURES (CONTD.) </a:t>
            </a:r>
            <a:endParaRPr lang="en-IN" sz="2400" b="1" dirty="0"/>
          </a:p>
        </p:txBody>
      </p:sp>
      <p:sp>
        <p:nvSpPr>
          <p:cNvPr id="3" name="Content Placeholder 2">
            <a:extLst>
              <a:ext uri="{FF2B5EF4-FFF2-40B4-BE49-F238E27FC236}">
                <a16:creationId xmlns:a16="http://schemas.microsoft.com/office/drawing/2014/main" xmlns="" id="{6334ADE9-A71B-48E0-9862-A9BE44B9C77B}"/>
              </a:ext>
            </a:extLst>
          </p:cNvPr>
          <p:cNvSpPr>
            <a:spLocks noGrp="1"/>
          </p:cNvSpPr>
          <p:nvPr>
            <p:ph idx="1"/>
          </p:nvPr>
        </p:nvSpPr>
        <p:spPr>
          <a:xfrm>
            <a:off x="838200" y="1132114"/>
            <a:ext cx="10515600" cy="5233852"/>
          </a:xfrm>
        </p:spPr>
        <p:txBody>
          <a:bodyPr>
            <a:normAutofit fontScale="85000" lnSpcReduction="10000"/>
          </a:bodyPr>
          <a:lstStyle/>
          <a:p>
            <a:pPr marL="0" indent="0">
              <a:buNone/>
            </a:pPr>
            <a:r>
              <a:rPr lang="en-US" sz="3200" b="1" u="sng" dirty="0"/>
              <a:t>Policy and Management Process</a:t>
            </a:r>
          </a:p>
          <a:p>
            <a:pPr>
              <a:buFont typeface="Wingdings" panose="05000000000000000000" pitchFamily="2" charset="2"/>
              <a:buChar char="Ø"/>
            </a:pPr>
            <a:r>
              <a:rPr lang="en-US" sz="3200" dirty="0"/>
              <a:t>Aimed at helping businesses demonstrate the structures, policies and processes put in place  towards adopting the NGRBC principles (9 Principles) and core elements – Answer Yes / No</a:t>
            </a:r>
          </a:p>
          <a:p>
            <a:pPr>
              <a:buFont typeface="Wingdings" panose="05000000000000000000" pitchFamily="2" charset="2"/>
              <a:buChar char="Ø"/>
            </a:pPr>
            <a:r>
              <a:rPr lang="en-US" sz="3200" dirty="0"/>
              <a:t>Policy and Management processes </a:t>
            </a:r>
          </a:p>
          <a:p>
            <a:pPr lvl="1">
              <a:buFont typeface="Wingdings" panose="05000000000000000000" pitchFamily="2" charset="2"/>
              <a:buChar char="§"/>
            </a:pPr>
            <a:r>
              <a:rPr lang="en-US" sz="3100" dirty="0"/>
              <a:t>Translation of policies into procedures (Yes/No)</a:t>
            </a:r>
          </a:p>
          <a:p>
            <a:pPr lvl="1">
              <a:buFont typeface="Wingdings" panose="05000000000000000000" pitchFamily="2" charset="2"/>
              <a:buChar char="§"/>
            </a:pPr>
            <a:r>
              <a:rPr lang="en-US" sz="3100" dirty="0"/>
              <a:t>Extension of policies to value chain partners (Yes/No)</a:t>
            </a:r>
          </a:p>
          <a:p>
            <a:pPr>
              <a:buFont typeface="Wingdings" panose="05000000000000000000" pitchFamily="2" charset="2"/>
              <a:buChar char="Ø"/>
            </a:pPr>
            <a:r>
              <a:rPr lang="en-US" sz="3200" dirty="0"/>
              <a:t>Details of national &amp; international codes / certifications / labels / standards adopted by the entity and mapped to each principle</a:t>
            </a:r>
          </a:p>
          <a:p>
            <a:pPr>
              <a:buFont typeface="Wingdings" panose="05000000000000000000" pitchFamily="2" charset="2"/>
              <a:buChar char="Ø"/>
            </a:pPr>
            <a:r>
              <a:rPr lang="en-US" sz="3200" dirty="0"/>
              <a:t>Specific commitments, goals and targets set by the entity, if any along-with performance against the goals &amp; targets along with reasons if not achieved</a:t>
            </a:r>
          </a:p>
          <a:p>
            <a:pPr>
              <a:buFont typeface="Wingdings" panose="05000000000000000000" pitchFamily="2" charset="2"/>
              <a:buChar char="Ø"/>
            </a:pPr>
            <a:r>
              <a:rPr lang="en-US" sz="3200" dirty="0"/>
              <a:t>Statement by director responsible for the report to highlight ESG issues</a:t>
            </a:r>
          </a:p>
          <a:p>
            <a:pPr marL="0" indent="0">
              <a:buNone/>
            </a:pPr>
            <a:endParaRPr lang="en-IN" dirty="0"/>
          </a:p>
        </p:txBody>
      </p:sp>
    </p:spTree>
    <p:extLst>
      <p:ext uri="{BB962C8B-B14F-4D97-AF65-F5344CB8AC3E}">
        <p14:creationId xmlns:p14="http://schemas.microsoft.com/office/powerpoint/2010/main" xmlns="" val="2386093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69485C-C9D3-44C0-AD61-FF7B504B3427}"/>
              </a:ext>
            </a:extLst>
          </p:cNvPr>
          <p:cNvSpPr>
            <a:spLocks noGrp="1"/>
          </p:cNvSpPr>
          <p:nvPr>
            <p:ph type="title"/>
          </p:nvPr>
        </p:nvSpPr>
        <p:spPr>
          <a:xfrm>
            <a:off x="838200" y="365126"/>
            <a:ext cx="10515600" cy="601525"/>
          </a:xfrm>
        </p:spPr>
        <p:txBody>
          <a:bodyPr>
            <a:normAutofit fontScale="90000"/>
          </a:bodyPr>
          <a:lstStyle/>
          <a:p>
            <a:r>
              <a:rPr lang="en-IN" sz="3200" b="1" dirty="0"/>
              <a:t>SECTION B – MANAGEMENT AND PROCESS DISCLOSURES (CONTD.) </a:t>
            </a:r>
          </a:p>
        </p:txBody>
      </p:sp>
      <p:sp>
        <p:nvSpPr>
          <p:cNvPr id="3" name="Content Placeholder 2">
            <a:extLst>
              <a:ext uri="{FF2B5EF4-FFF2-40B4-BE49-F238E27FC236}">
                <a16:creationId xmlns:a16="http://schemas.microsoft.com/office/drawing/2014/main" xmlns="" id="{6334ADE9-A71B-48E0-9862-A9BE44B9C77B}"/>
              </a:ext>
            </a:extLst>
          </p:cNvPr>
          <p:cNvSpPr>
            <a:spLocks noGrp="1"/>
          </p:cNvSpPr>
          <p:nvPr>
            <p:ph idx="1"/>
          </p:nvPr>
        </p:nvSpPr>
        <p:spPr>
          <a:xfrm>
            <a:off x="838200" y="1132114"/>
            <a:ext cx="10515600" cy="5233852"/>
          </a:xfrm>
        </p:spPr>
        <p:txBody>
          <a:bodyPr>
            <a:normAutofit fontScale="92500" lnSpcReduction="20000"/>
          </a:bodyPr>
          <a:lstStyle/>
          <a:p>
            <a:pPr marL="0" indent="0">
              <a:buNone/>
            </a:pPr>
            <a:r>
              <a:rPr lang="en-US" sz="3200" b="1" u="sng" dirty="0"/>
              <a:t>Governance, Leadership and Oversight</a:t>
            </a:r>
          </a:p>
          <a:p>
            <a:pPr>
              <a:buFont typeface="Wingdings" panose="05000000000000000000" pitchFamily="2" charset="2"/>
              <a:buChar char="Ø"/>
            </a:pPr>
            <a:r>
              <a:rPr lang="en-US" sz="3200" dirty="0"/>
              <a:t>Details of the highest authority responsible for implementation and oversight of the Business Responsibility policy (</a:t>
            </a:r>
            <a:r>
              <a:rPr lang="en-US" sz="3200" dirty="0" err="1"/>
              <a:t>ies</a:t>
            </a:r>
            <a:r>
              <a:rPr lang="en-US" sz="3200" dirty="0"/>
              <a:t>)</a:t>
            </a:r>
          </a:p>
          <a:p>
            <a:pPr>
              <a:buFont typeface="Wingdings" panose="05000000000000000000" pitchFamily="2" charset="2"/>
              <a:buChar char="Ø"/>
            </a:pPr>
            <a:r>
              <a:rPr lang="en-US" sz="3200" dirty="0"/>
              <a:t>Does the entity have a specified Committee of the Board/ Director responsible for decision making on sustainability related issues? (Yes / No)</a:t>
            </a:r>
          </a:p>
          <a:p>
            <a:pPr>
              <a:buFont typeface="Wingdings" panose="05000000000000000000" pitchFamily="2" charset="2"/>
              <a:buChar char="Ø"/>
            </a:pPr>
            <a:r>
              <a:rPr lang="en-US" sz="3200" dirty="0"/>
              <a:t>Details of review of performance against laid down policies, follow-up action, frequency with respect to each of the NGRBC principles and also rectification of non compliances vis a vis statutory requirements relevant to the principles </a:t>
            </a:r>
          </a:p>
          <a:p>
            <a:pPr>
              <a:buFont typeface="Wingdings" panose="05000000000000000000" pitchFamily="2" charset="2"/>
              <a:buChar char="Ø"/>
            </a:pPr>
            <a:r>
              <a:rPr lang="en-US" sz="3200" dirty="0"/>
              <a:t>Any independent assessment / evaluation of the working of its policies carried out by an external agency? If so give name of the agency</a:t>
            </a:r>
          </a:p>
          <a:p>
            <a:pPr marL="0" indent="0">
              <a:buNone/>
            </a:pPr>
            <a:endParaRPr lang="en-IN" dirty="0"/>
          </a:p>
        </p:txBody>
      </p:sp>
    </p:spTree>
    <p:extLst>
      <p:ext uri="{BB962C8B-B14F-4D97-AF65-F5344CB8AC3E}">
        <p14:creationId xmlns:p14="http://schemas.microsoft.com/office/powerpoint/2010/main" xmlns="" val="37585096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69485C-C9D3-44C0-AD61-FF7B504B3427}"/>
              </a:ext>
            </a:extLst>
          </p:cNvPr>
          <p:cNvSpPr>
            <a:spLocks noGrp="1"/>
          </p:cNvSpPr>
          <p:nvPr>
            <p:ph type="title"/>
          </p:nvPr>
        </p:nvSpPr>
        <p:spPr>
          <a:xfrm>
            <a:off x="838200" y="365126"/>
            <a:ext cx="10515600" cy="601525"/>
          </a:xfrm>
        </p:spPr>
        <p:txBody>
          <a:bodyPr>
            <a:normAutofit fontScale="90000"/>
          </a:bodyPr>
          <a:lstStyle/>
          <a:p>
            <a:r>
              <a:rPr lang="en-IN" sz="3200" b="1" dirty="0"/>
              <a:t>SECTION B – MANAGEMENT AND PROCESS DISCLOSURES (CONTD.) </a:t>
            </a:r>
          </a:p>
        </p:txBody>
      </p:sp>
      <p:sp>
        <p:nvSpPr>
          <p:cNvPr id="3" name="Content Placeholder 2">
            <a:extLst>
              <a:ext uri="{FF2B5EF4-FFF2-40B4-BE49-F238E27FC236}">
                <a16:creationId xmlns:a16="http://schemas.microsoft.com/office/drawing/2014/main" xmlns="" id="{6334ADE9-A71B-48E0-9862-A9BE44B9C77B}"/>
              </a:ext>
            </a:extLst>
          </p:cNvPr>
          <p:cNvSpPr>
            <a:spLocks noGrp="1"/>
          </p:cNvSpPr>
          <p:nvPr>
            <p:ph idx="1"/>
          </p:nvPr>
        </p:nvSpPr>
        <p:spPr>
          <a:xfrm>
            <a:off x="838200" y="1132114"/>
            <a:ext cx="10515600" cy="4850675"/>
          </a:xfrm>
        </p:spPr>
        <p:txBody>
          <a:bodyPr>
            <a:normAutofit/>
          </a:bodyPr>
          <a:lstStyle/>
          <a:p>
            <a:pPr marL="0" indent="0">
              <a:buNone/>
            </a:pPr>
            <a:r>
              <a:rPr lang="en-US" sz="3200" b="1" u="sng" dirty="0"/>
              <a:t>Governance, Leadership and Oversight (Continued)</a:t>
            </a:r>
          </a:p>
          <a:p>
            <a:pPr marL="0" indent="0">
              <a:buNone/>
            </a:pPr>
            <a:r>
              <a:rPr lang="en-IN" sz="2600" dirty="0"/>
              <a:t>If all principles are not covered by entity’s policy, then reasons to be stated principle-wise under the following heads: -</a:t>
            </a:r>
          </a:p>
          <a:p>
            <a:r>
              <a:rPr lang="en-IN" sz="2600" dirty="0"/>
              <a:t>The entity does not consider the principles material to its business (Y/N)</a:t>
            </a:r>
          </a:p>
          <a:p>
            <a:r>
              <a:rPr lang="en-IN" sz="2600" dirty="0"/>
              <a:t>The entity is not at a stage where it is in a position to formulate and implement the policies on specified principles (Y/N)</a:t>
            </a:r>
          </a:p>
          <a:p>
            <a:r>
              <a:rPr lang="en-IN" sz="2600" dirty="0"/>
              <a:t>The entity does not have the financial or / human and technical resources available for the task (Y/N)</a:t>
            </a:r>
          </a:p>
          <a:p>
            <a:r>
              <a:rPr lang="en-IN" sz="2600" dirty="0"/>
              <a:t>It is planned to be done in the next financial year (Y/N)</a:t>
            </a:r>
          </a:p>
          <a:p>
            <a:r>
              <a:rPr lang="en-IN" sz="2600" dirty="0"/>
              <a:t>Any other reason (Please specify)</a:t>
            </a:r>
          </a:p>
          <a:p>
            <a:pPr marL="0" indent="0">
              <a:buNone/>
            </a:pPr>
            <a:endParaRPr lang="en-IN" dirty="0"/>
          </a:p>
        </p:txBody>
      </p:sp>
    </p:spTree>
    <p:extLst>
      <p:ext uri="{BB962C8B-B14F-4D97-AF65-F5344CB8AC3E}">
        <p14:creationId xmlns:p14="http://schemas.microsoft.com/office/powerpoint/2010/main" xmlns="" val="30155072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8C1858-5A37-412D-B758-72F7AB20A24F}"/>
              </a:ext>
            </a:extLst>
          </p:cNvPr>
          <p:cNvSpPr>
            <a:spLocks noGrp="1"/>
          </p:cNvSpPr>
          <p:nvPr>
            <p:ph type="ctrTitle"/>
          </p:nvPr>
        </p:nvSpPr>
        <p:spPr>
          <a:xfrm>
            <a:off x="1524000" y="1454331"/>
            <a:ext cx="9144000" cy="3614058"/>
          </a:xfrm>
        </p:spPr>
        <p:txBody>
          <a:bodyPr>
            <a:normAutofit fontScale="90000"/>
          </a:bodyPr>
          <a:lstStyle/>
          <a:p>
            <a:r>
              <a:rPr lang="en-IN" b="1" dirty="0"/>
              <a:t/>
            </a:r>
            <a:br>
              <a:rPr lang="en-IN" b="1" dirty="0"/>
            </a:br>
            <a:r>
              <a:rPr lang="en-IN" b="1" dirty="0"/>
              <a:t/>
            </a:r>
            <a:br>
              <a:rPr lang="en-IN" b="1" dirty="0"/>
            </a:br>
            <a:r>
              <a:rPr lang="en-IN" b="1" dirty="0"/>
              <a:t/>
            </a:r>
            <a:br>
              <a:rPr lang="en-IN" b="1" dirty="0"/>
            </a:br>
            <a:r>
              <a:rPr lang="en-IN" b="1" dirty="0"/>
              <a:t/>
            </a:r>
            <a:br>
              <a:rPr lang="en-IN" b="1" dirty="0"/>
            </a:br>
            <a:r>
              <a:rPr lang="en-IN" b="1" dirty="0"/>
              <a:t/>
            </a:r>
            <a:br>
              <a:rPr lang="en-IN" b="1" dirty="0"/>
            </a:br>
            <a:r>
              <a:rPr lang="en-IN" b="1" dirty="0"/>
              <a:t/>
            </a:r>
            <a:br>
              <a:rPr lang="en-IN" b="1" dirty="0"/>
            </a:br>
            <a:r>
              <a:rPr lang="en-IN" b="1" dirty="0"/>
              <a:t/>
            </a:r>
            <a:br>
              <a:rPr lang="en-IN" b="1" dirty="0"/>
            </a:br>
            <a:r>
              <a:rPr lang="en-IN" b="1" dirty="0"/>
              <a:t/>
            </a:r>
            <a:br>
              <a:rPr lang="en-IN" b="1" dirty="0"/>
            </a:br>
            <a:r>
              <a:rPr lang="en-IN" b="1" dirty="0"/>
              <a:t>THE NINE PRINCIPLES</a:t>
            </a:r>
            <a:br>
              <a:rPr lang="en-IN" b="1" dirty="0"/>
            </a:br>
            <a:r>
              <a:rPr lang="en-IN" b="1" dirty="0"/>
              <a:t>AND</a:t>
            </a:r>
            <a:br>
              <a:rPr lang="en-IN" b="1" dirty="0"/>
            </a:br>
            <a:r>
              <a:rPr lang="en-IN" b="1" dirty="0"/>
              <a:t>MAPPING WITH THE SDGs</a:t>
            </a:r>
            <a:br>
              <a:rPr lang="en-IN" b="1" dirty="0"/>
            </a:br>
            <a:endParaRPr lang="en-IN" b="1" dirty="0"/>
          </a:p>
        </p:txBody>
      </p:sp>
      <p:sp>
        <p:nvSpPr>
          <p:cNvPr id="3" name="Subtitle 2">
            <a:extLst>
              <a:ext uri="{FF2B5EF4-FFF2-40B4-BE49-F238E27FC236}">
                <a16:creationId xmlns:a16="http://schemas.microsoft.com/office/drawing/2014/main" xmlns="" id="{009420DA-CE59-43AE-B92A-14B0B239C8E0}"/>
              </a:ext>
            </a:extLst>
          </p:cNvPr>
          <p:cNvSpPr>
            <a:spLocks noGrp="1"/>
          </p:cNvSpPr>
          <p:nvPr>
            <p:ph type="subTitle" idx="1"/>
          </p:nvPr>
        </p:nvSpPr>
        <p:spPr>
          <a:xfrm>
            <a:off x="1524000" y="5403669"/>
            <a:ext cx="9144000" cy="555171"/>
          </a:xfrm>
        </p:spPr>
        <p:txBody>
          <a:bodyPr/>
          <a:lstStyle/>
          <a:p>
            <a:endParaRPr lang="en-IN" dirty="0"/>
          </a:p>
        </p:txBody>
      </p:sp>
    </p:spTree>
    <p:extLst>
      <p:ext uri="{BB962C8B-B14F-4D97-AF65-F5344CB8AC3E}">
        <p14:creationId xmlns:p14="http://schemas.microsoft.com/office/powerpoint/2010/main" xmlns="" val="4125156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C87134-2740-479C-8735-29B106A2F23D}"/>
              </a:ext>
            </a:extLst>
          </p:cNvPr>
          <p:cNvSpPr>
            <a:spLocks noGrp="1"/>
          </p:cNvSpPr>
          <p:nvPr>
            <p:ph type="title"/>
          </p:nvPr>
        </p:nvSpPr>
        <p:spPr>
          <a:xfrm>
            <a:off x="838200" y="365126"/>
            <a:ext cx="10515600" cy="566692"/>
          </a:xfrm>
        </p:spPr>
        <p:txBody>
          <a:bodyPr>
            <a:normAutofit fontScale="90000"/>
          </a:bodyPr>
          <a:lstStyle/>
          <a:p>
            <a:pPr algn="ctr"/>
            <a:r>
              <a:rPr lang="en-IN" b="1" dirty="0"/>
              <a:t>THE NINE PRINCIPLES</a:t>
            </a:r>
          </a:p>
        </p:txBody>
      </p:sp>
      <p:sp>
        <p:nvSpPr>
          <p:cNvPr id="3" name="Content Placeholder 2">
            <a:extLst>
              <a:ext uri="{FF2B5EF4-FFF2-40B4-BE49-F238E27FC236}">
                <a16:creationId xmlns:a16="http://schemas.microsoft.com/office/drawing/2014/main" xmlns="" id="{97AC25D7-6011-4171-94A8-14306BF008B9}"/>
              </a:ext>
            </a:extLst>
          </p:cNvPr>
          <p:cNvSpPr>
            <a:spLocks noGrp="1"/>
          </p:cNvSpPr>
          <p:nvPr>
            <p:ph idx="1"/>
          </p:nvPr>
        </p:nvSpPr>
        <p:spPr>
          <a:xfrm>
            <a:off x="838200" y="1332412"/>
            <a:ext cx="10515600" cy="4844552"/>
          </a:xfrm>
        </p:spPr>
        <p:txBody>
          <a:bodyPr/>
          <a:lstStyle/>
          <a:p>
            <a:pPr marL="0" indent="0">
              <a:buNone/>
            </a:pPr>
            <a:endParaRPr lang="en-IN" dirty="0"/>
          </a:p>
        </p:txBody>
      </p:sp>
      <p:sp>
        <p:nvSpPr>
          <p:cNvPr id="4" name="Rectangle: Rounded Corners 3">
            <a:extLst>
              <a:ext uri="{FF2B5EF4-FFF2-40B4-BE49-F238E27FC236}">
                <a16:creationId xmlns:a16="http://schemas.microsoft.com/office/drawing/2014/main" xmlns="" id="{D2EDAF9A-2C84-4239-A56B-E0CC5AE8C24E}"/>
              </a:ext>
            </a:extLst>
          </p:cNvPr>
          <p:cNvSpPr/>
          <p:nvPr/>
        </p:nvSpPr>
        <p:spPr>
          <a:xfrm>
            <a:off x="940526" y="1332411"/>
            <a:ext cx="3204754" cy="14891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mj-lt"/>
              <a:buAutoNum type="arabicPeriod"/>
            </a:pPr>
            <a:r>
              <a:rPr lang="en-US" dirty="0"/>
              <a:t>Businesses should </a:t>
            </a:r>
            <a:r>
              <a:rPr lang="en-US" sz="1600" dirty="0"/>
              <a:t>conduct and govern themselves with integrity in a manner that is ethical, transparent and </a:t>
            </a:r>
            <a:r>
              <a:rPr lang="en-US" dirty="0"/>
              <a:t>accountable.</a:t>
            </a:r>
          </a:p>
        </p:txBody>
      </p:sp>
      <p:sp>
        <p:nvSpPr>
          <p:cNvPr id="6" name="Rectangle: Rounded Corners 5">
            <a:extLst>
              <a:ext uri="{FF2B5EF4-FFF2-40B4-BE49-F238E27FC236}">
                <a16:creationId xmlns:a16="http://schemas.microsoft.com/office/drawing/2014/main" xmlns="" id="{6604EC3D-1287-4860-B97F-11AF3D10D61D}"/>
              </a:ext>
            </a:extLst>
          </p:cNvPr>
          <p:cNvSpPr/>
          <p:nvPr/>
        </p:nvSpPr>
        <p:spPr>
          <a:xfrm>
            <a:off x="4711338" y="1332412"/>
            <a:ext cx="2917371" cy="148916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indent="-357188" algn="just">
              <a:buFont typeface="+mj-lt"/>
              <a:buAutoNum type="arabicPeriod" startAt="2"/>
            </a:pPr>
            <a:r>
              <a:rPr lang="en-US" dirty="0"/>
              <a:t>Businesses should provide goods and services in a manner that is sustainable and safe</a:t>
            </a:r>
            <a:endParaRPr lang="en-IN" dirty="0"/>
          </a:p>
        </p:txBody>
      </p:sp>
      <p:sp>
        <p:nvSpPr>
          <p:cNvPr id="7" name="Rectangle: Rounded Corners 6">
            <a:extLst>
              <a:ext uri="{FF2B5EF4-FFF2-40B4-BE49-F238E27FC236}">
                <a16:creationId xmlns:a16="http://schemas.microsoft.com/office/drawing/2014/main" xmlns="" id="{8AB81E0B-EEDA-4D8C-9D49-522AA922D63C}"/>
              </a:ext>
            </a:extLst>
          </p:cNvPr>
          <p:cNvSpPr/>
          <p:nvPr/>
        </p:nvSpPr>
        <p:spPr>
          <a:xfrm>
            <a:off x="8194767" y="1332412"/>
            <a:ext cx="2987039" cy="148916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mj-lt"/>
              <a:buAutoNum type="arabicPeriod" startAt="3"/>
            </a:pPr>
            <a:r>
              <a:rPr lang="en-US" sz="1600" dirty="0"/>
              <a:t>Businesses should respect and promote the well-being of all employees, including those in their value chains.</a:t>
            </a:r>
          </a:p>
        </p:txBody>
      </p:sp>
      <p:sp>
        <p:nvSpPr>
          <p:cNvPr id="8" name="Rectangle: Rounded Corners 7">
            <a:extLst>
              <a:ext uri="{FF2B5EF4-FFF2-40B4-BE49-F238E27FC236}">
                <a16:creationId xmlns:a16="http://schemas.microsoft.com/office/drawing/2014/main" xmlns="" id="{4DB1A71B-9E49-490E-B88E-A344A1085295}"/>
              </a:ext>
            </a:extLst>
          </p:cNvPr>
          <p:cNvSpPr/>
          <p:nvPr/>
        </p:nvSpPr>
        <p:spPr>
          <a:xfrm>
            <a:off x="968830" y="3126377"/>
            <a:ext cx="3176449" cy="137595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eriod" startAt="4"/>
            </a:pPr>
            <a:r>
              <a:rPr lang="en-US" dirty="0"/>
              <a:t>Businesses should respect the interests of and be responsive to all their stakeholders</a:t>
            </a:r>
            <a:endParaRPr lang="en-IN" dirty="0"/>
          </a:p>
        </p:txBody>
      </p:sp>
      <p:sp>
        <p:nvSpPr>
          <p:cNvPr id="9" name="Rectangle: Rounded Corners 8">
            <a:extLst>
              <a:ext uri="{FF2B5EF4-FFF2-40B4-BE49-F238E27FC236}">
                <a16:creationId xmlns:a16="http://schemas.microsoft.com/office/drawing/2014/main" xmlns="" id="{E65203CA-4296-454F-8EAE-A73F39B36D2C}"/>
              </a:ext>
            </a:extLst>
          </p:cNvPr>
          <p:cNvSpPr/>
          <p:nvPr/>
        </p:nvSpPr>
        <p:spPr>
          <a:xfrm>
            <a:off x="4711338" y="3126377"/>
            <a:ext cx="2917371" cy="137595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indent="-357188" algn="just">
              <a:buFont typeface="+mj-lt"/>
              <a:buAutoNum type="arabicPeriod" startAt="5"/>
            </a:pPr>
            <a:r>
              <a:rPr lang="en-US" dirty="0"/>
              <a:t>Businesses should respect and promote human rights.</a:t>
            </a:r>
          </a:p>
        </p:txBody>
      </p:sp>
      <p:sp>
        <p:nvSpPr>
          <p:cNvPr id="10" name="Rectangle: Rounded Corners 9">
            <a:extLst>
              <a:ext uri="{FF2B5EF4-FFF2-40B4-BE49-F238E27FC236}">
                <a16:creationId xmlns:a16="http://schemas.microsoft.com/office/drawing/2014/main" xmlns="" id="{DAC6EC78-EF34-4C27-BD1A-74823F539067}"/>
              </a:ext>
            </a:extLst>
          </p:cNvPr>
          <p:cNvSpPr/>
          <p:nvPr/>
        </p:nvSpPr>
        <p:spPr>
          <a:xfrm>
            <a:off x="8194766" y="3126378"/>
            <a:ext cx="2987039" cy="137595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mj-lt"/>
              <a:buAutoNum type="arabicPeriod" startAt="6"/>
            </a:pPr>
            <a:r>
              <a:rPr lang="en-US" dirty="0"/>
              <a:t>Businesses should respect and make efforts to protect and restore the environment.</a:t>
            </a:r>
          </a:p>
        </p:txBody>
      </p:sp>
      <p:sp>
        <p:nvSpPr>
          <p:cNvPr id="11" name="Rectangle: Rounded Corners 10">
            <a:extLst>
              <a:ext uri="{FF2B5EF4-FFF2-40B4-BE49-F238E27FC236}">
                <a16:creationId xmlns:a16="http://schemas.microsoft.com/office/drawing/2014/main" xmlns="" id="{E4740EC0-F018-4A18-848E-37B21957FCC2}"/>
              </a:ext>
            </a:extLst>
          </p:cNvPr>
          <p:cNvSpPr/>
          <p:nvPr/>
        </p:nvSpPr>
        <p:spPr>
          <a:xfrm>
            <a:off x="1010195" y="4720046"/>
            <a:ext cx="3135084" cy="145691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indent="-357188" algn="just">
              <a:buFont typeface="+mj-lt"/>
              <a:buAutoNum type="arabicPeriod" startAt="7"/>
            </a:pPr>
            <a:r>
              <a:rPr lang="en-US" dirty="0"/>
              <a:t>Businesses, when </a:t>
            </a:r>
            <a:r>
              <a:rPr lang="en-US" sz="1600" dirty="0"/>
              <a:t>engaging in influencing public and regulatory policy, should do so in a manner that is responsible and </a:t>
            </a:r>
            <a:r>
              <a:rPr lang="en-US" dirty="0"/>
              <a:t>transparent.</a:t>
            </a:r>
          </a:p>
        </p:txBody>
      </p:sp>
      <p:sp>
        <p:nvSpPr>
          <p:cNvPr id="12" name="Rectangle: Rounded Corners 11">
            <a:extLst>
              <a:ext uri="{FF2B5EF4-FFF2-40B4-BE49-F238E27FC236}">
                <a16:creationId xmlns:a16="http://schemas.microsoft.com/office/drawing/2014/main" xmlns="" id="{0CE3521D-C5BF-4BD9-9CA9-A53121579F79}"/>
              </a:ext>
            </a:extLst>
          </p:cNvPr>
          <p:cNvSpPr/>
          <p:nvPr/>
        </p:nvSpPr>
        <p:spPr>
          <a:xfrm>
            <a:off x="4711338" y="4720047"/>
            <a:ext cx="2917371" cy="1456918"/>
          </a:xfrm>
          <a:prstGeom prst="roundRect">
            <a:avLst/>
          </a:prstGeom>
          <a:solidFill>
            <a:srgbClr val="002060">
              <a:alpha val="36863"/>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7188" indent="-357188" algn="just">
              <a:buFont typeface="+mj-lt"/>
              <a:buAutoNum type="arabicPeriod" startAt="8"/>
            </a:pPr>
            <a:r>
              <a:rPr lang="en-US" dirty="0"/>
              <a:t>Businesses should promote inclusive growth and equitable development.</a:t>
            </a:r>
          </a:p>
        </p:txBody>
      </p:sp>
      <p:sp>
        <p:nvSpPr>
          <p:cNvPr id="13" name="Rectangle: Rounded Corners 12">
            <a:extLst>
              <a:ext uri="{FF2B5EF4-FFF2-40B4-BE49-F238E27FC236}">
                <a16:creationId xmlns:a16="http://schemas.microsoft.com/office/drawing/2014/main" xmlns="" id="{19657463-7FF8-4DE7-BC1A-BBDBD1B64FA1}"/>
              </a:ext>
            </a:extLst>
          </p:cNvPr>
          <p:cNvSpPr/>
          <p:nvPr/>
        </p:nvSpPr>
        <p:spPr>
          <a:xfrm>
            <a:off x="8194766" y="4720046"/>
            <a:ext cx="2987039" cy="1456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mj-lt"/>
              <a:buAutoNum type="arabicPeriod" startAt="9"/>
            </a:pPr>
            <a:r>
              <a:rPr lang="en-US" dirty="0"/>
              <a:t>Businesses should engage with and provide value to their consumers in a responsible manner</a:t>
            </a:r>
          </a:p>
        </p:txBody>
      </p:sp>
    </p:spTree>
    <p:extLst>
      <p:ext uri="{BB962C8B-B14F-4D97-AF65-F5344CB8AC3E}">
        <p14:creationId xmlns:p14="http://schemas.microsoft.com/office/powerpoint/2010/main" xmlns="" val="33761350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11C16-29CC-468B-B701-3D6329391F53}"/>
              </a:ext>
            </a:extLst>
          </p:cNvPr>
          <p:cNvSpPr>
            <a:spLocks noGrp="1"/>
          </p:cNvSpPr>
          <p:nvPr>
            <p:ph type="title"/>
          </p:nvPr>
        </p:nvSpPr>
        <p:spPr>
          <a:xfrm>
            <a:off x="838200" y="365126"/>
            <a:ext cx="10515600" cy="662485"/>
          </a:xfrm>
        </p:spPr>
        <p:txBody>
          <a:bodyPr>
            <a:normAutofit fontScale="90000"/>
          </a:bodyPr>
          <a:lstStyle/>
          <a:p>
            <a:r>
              <a:rPr lang="en-IN" b="1" dirty="0"/>
              <a:t>Mapping of SDGs with Principles</a:t>
            </a:r>
          </a:p>
        </p:txBody>
      </p:sp>
      <p:graphicFrame>
        <p:nvGraphicFramePr>
          <p:cNvPr id="4" name="Content Placeholder 3">
            <a:extLst>
              <a:ext uri="{FF2B5EF4-FFF2-40B4-BE49-F238E27FC236}">
                <a16:creationId xmlns:a16="http://schemas.microsoft.com/office/drawing/2014/main" xmlns="" id="{C33160D3-101B-4EB9-8059-38F31E772E40}"/>
              </a:ext>
            </a:extLst>
          </p:cNvPr>
          <p:cNvGraphicFramePr>
            <a:graphicFrameLocks noGrp="1"/>
          </p:cNvGraphicFramePr>
          <p:nvPr>
            <p:ph idx="1"/>
          </p:nvPr>
        </p:nvGraphicFramePr>
        <p:xfrm>
          <a:off x="838200" y="1523955"/>
          <a:ext cx="10239108" cy="4251960"/>
        </p:xfrm>
        <a:graphic>
          <a:graphicData uri="http://schemas.openxmlformats.org/drawingml/2006/table">
            <a:tbl>
              <a:tblPr firstRow="1" bandRow="1">
                <a:tableStyleId>{5C22544A-7EE6-4342-B048-85BDC9FD1C3A}</a:tableStyleId>
              </a:tblPr>
              <a:tblGrid>
                <a:gridCol w="582972">
                  <a:extLst>
                    <a:ext uri="{9D8B030D-6E8A-4147-A177-3AD203B41FA5}">
                      <a16:colId xmlns:a16="http://schemas.microsoft.com/office/drawing/2014/main" xmlns="" val="1486034395"/>
                    </a:ext>
                  </a:extLst>
                </a:gridCol>
                <a:gridCol w="1670371">
                  <a:extLst>
                    <a:ext uri="{9D8B030D-6E8A-4147-A177-3AD203B41FA5}">
                      <a16:colId xmlns:a16="http://schemas.microsoft.com/office/drawing/2014/main" xmlns="" val="2249319378"/>
                    </a:ext>
                  </a:extLst>
                </a:gridCol>
                <a:gridCol w="836023">
                  <a:extLst>
                    <a:ext uri="{9D8B030D-6E8A-4147-A177-3AD203B41FA5}">
                      <a16:colId xmlns:a16="http://schemas.microsoft.com/office/drawing/2014/main" xmlns="" val="1674515443"/>
                    </a:ext>
                  </a:extLst>
                </a:gridCol>
                <a:gridCol w="792480">
                  <a:extLst>
                    <a:ext uri="{9D8B030D-6E8A-4147-A177-3AD203B41FA5}">
                      <a16:colId xmlns:a16="http://schemas.microsoft.com/office/drawing/2014/main" xmlns="" val="1354890070"/>
                    </a:ext>
                  </a:extLst>
                </a:gridCol>
                <a:gridCol w="772294">
                  <a:extLst>
                    <a:ext uri="{9D8B030D-6E8A-4147-A177-3AD203B41FA5}">
                      <a16:colId xmlns:a16="http://schemas.microsoft.com/office/drawing/2014/main" xmlns="" val="148223132"/>
                    </a:ext>
                  </a:extLst>
                </a:gridCol>
                <a:gridCol w="930828">
                  <a:extLst>
                    <a:ext uri="{9D8B030D-6E8A-4147-A177-3AD203B41FA5}">
                      <a16:colId xmlns:a16="http://schemas.microsoft.com/office/drawing/2014/main" xmlns="" val="114067269"/>
                    </a:ext>
                  </a:extLst>
                </a:gridCol>
                <a:gridCol w="930828">
                  <a:extLst>
                    <a:ext uri="{9D8B030D-6E8A-4147-A177-3AD203B41FA5}">
                      <a16:colId xmlns:a16="http://schemas.microsoft.com/office/drawing/2014/main" xmlns="" val="1860520401"/>
                    </a:ext>
                  </a:extLst>
                </a:gridCol>
                <a:gridCol w="930828">
                  <a:extLst>
                    <a:ext uri="{9D8B030D-6E8A-4147-A177-3AD203B41FA5}">
                      <a16:colId xmlns:a16="http://schemas.microsoft.com/office/drawing/2014/main" xmlns="" val="30173810"/>
                    </a:ext>
                  </a:extLst>
                </a:gridCol>
                <a:gridCol w="930828">
                  <a:extLst>
                    <a:ext uri="{9D8B030D-6E8A-4147-A177-3AD203B41FA5}">
                      <a16:colId xmlns:a16="http://schemas.microsoft.com/office/drawing/2014/main" xmlns="" val="773403556"/>
                    </a:ext>
                  </a:extLst>
                </a:gridCol>
                <a:gridCol w="930828">
                  <a:extLst>
                    <a:ext uri="{9D8B030D-6E8A-4147-A177-3AD203B41FA5}">
                      <a16:colId xmlns:a16="http://schemas.microsoft.com/office/drawing/2014/main" xmlns="" val="904147351"/>
                    </a:ext>
                  </a:extLst>
                </a:gridCol>
                <a:gridCol w="930828">
                  <a:extLst>
                    <a:ext uri="{9D8B030D-6E8A-4147-A177-3AD203B41FA5}">
                      <a16:colId xmlns:a16="http://schemas.microsoft.com/office/drawing/2014/main" xmlns="" val="742423176"/>
                    </a:ext>
                  </a:extLst>
                </a:gridCol>
              </a:tblGrid>
              <a:tr h="370840">
                <a:tc rowSpan="2">
                  <a:txBody>
                    <a:bodyPr/>
                    <a:lstStyle/>
                    <a:p>
                      <a:r>
                        <a:rPr lang="en-IN" dirty="0"/>
                        <a:t>SDG</a:t>
                      </a:r>
                    </a:p>
                    <a:p>
                      <a:r>
                        <a:rPr lang="en-IN" dirty="0"/>
                        <a:t>No.</a:t>
                      </a:r>
                    </a:p>
                  </a:txBody>
                  <a:tcPr/>
                </a:tc>
                <a:tc>
                  <a:txBody>
                    <a:bodyPr/>
                    <a:lstStyle/>
                    <a:p>
                      <a:r>
                        <a:rPr lang="en-IN" dirty="0"/>
                        <a:t>Principle ……&gt;</a:t>
                      </a:r>
                    </a:p>
                  </a:txBody>
                  <a:tcPr/>
                </a:tc>
                <a:tc>
                  <a:txBody>
                    <a:bodyPr/>
                    <a:lstStyle/>
                    <a:p>
                      <a:r>
                        <a:rPr lang="en-IN" dirty="0"/>
                        <a:t>1</a:t>
                      </a:r>
                    </a:p>
                  </a:txBody>
                  <a:tcPr/>
                </a:tc>
                <a:tc>
                  <a:txBody>
                    <a:bodyPr/>
                    <a:lstStyle/>
                    <a:p>
                      <a:r>
                        <a:rPr lang="en-IN" dirty="0"/>
                        <a:t>2</a:t>
                      </a:r>
                    </a:p>
                  </a:txBody>
                  <a:tcPr/>
                </a:tc>
                <a:tc>
                  <a:txBody>
                    <a:bodyPr/>
                    <a:lstStyle/>
                    <a:p>
                      <a:r>
                        <a:rPr lang="en-IN" dirty="0"/>
                        <a:t>3</a:t>
                      </a:r>
                    </a:p>
                  </a:txBody>
                  <a:tcPr/>
                </a:tc>
                <a:tc>
                  <a:txBody>
                    <a:bodyPr/>
                    <a:lstStyle/>
                    <a:p>
                      <a:r>
                        <a:rPr lang="en-IN" dirty="0"/>
                        <a:t>4</a:t>
                      </a:r>
                    </a:p>
                  </a:txBody>
                  <a:tcPr/>
                </a:tc>
                <a:tc>
                  <a:txBody>
                    <a:bodyPr/>
                    <a:lstStyle/>
                    <a:p>
                      <a:r>
                        <a:rPr lang="en-IN" dirty="0"/>
                        <a:t>5</a:t>
                      </a:r>
                    </a:p>
                  </a:txBody>
                  <a:tcPr/>
                </a:tc>
                <a:tc>
                  <a:txBody>
                    <a:bodyPr/>
                    <a:lstStyle/>
                    <a:p>
                      <a:r>
                        <a:rPr lang="en-IN" dirty="0"/>
                        <a:t>6</a:t>
                      </a:r>
                    </a:p>
                  </a:txBody>
                  <a:tcPr/>
                </a:tc>
                <a:tc>
                  <a:txBody>
                    <a:bodyPr/>
                    <a:lstStyle/>
                    <a:p>
                      <a:r>
                        <a:rPr lang="en-IN" dirty="0"/>
                        <a:t>7</a:t>
                      </a:r>
                    </a:p>
                  </a:txBody>
                  <a:tcPr/>
                </a:tc>
                <a:tc>
                  <a:txBody>
                    <a:bodyPr/>
                    <a:lstStyle/>
                    <a:p>
                      <a:r>
                        <a:rPr lang="en-IN" dirty="0"/>
                        <a:t>8</a:t>
                      </a:r>
                    </a:p>
                  </a:txBody>
                  <a:tcPr/>
                </a:tc>
                <a:tc>
                  <a:txBody>
                    <a:bodyPr/>
                    <a:lstStyle/>
                    <a:p>
                      <a:r>
                        <a:rPr lang="en-IN" dirty="0"/>
                        <a:t>9</a:t>
                      </a:r>
                    </a:p>
                  </a:txBody>
                  <a:tcPr/>
                </a:tc>
                <a:extLst>
                  <a:ext uri="{0D108BD9-81ED-4DB2-BD59-A6C34878D82A}">
                    <a16:rowId xmlns:a16="http://schemas.microsoft.com/office/drawing/2014/main" xmlns="" val="3255034775"/>
                  </a:ext>
                </a:extLst>
              </a:tr>
              <a:tr h="0">
                <a:tc vMerge="1">
                  <a:txBody>
                    <a:bodyPr/>
                    <a:lstStyle/>
                    <a:p>
                      <a:endParaRPr lang="en-IN" dirty="0"/>
                    </a:p>
                  </a:txBody>
                  <a:tcPr/>
                </a:tc>
                <a:tc>
                  <a:txBody>
                    <a:bodyPr/>
                    <a:lstStyle/>
                    <a:p>
                      <a:r>
                        <a:rPr lang="en-IN" sz="1600" dirty="0"/>
                        <a:t>Description</a:t>
                      </a:r>
                    </a:p>
                  </a:txBody>
                  <a:tcPr/>
                </a:tc>
                <a:tc>
                  <a:txBody>
                    <a:bodyPr/>
                    <a:lstStyle/>
                    <a:p>
                      <a:r>
                        <a:rPr lang="en-IN" sz="900" dirty="0"/>
                        <a:t>Ethical, Transparent &amp; Accountable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Goods/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services safe &amp; sustainable </a:t>
                      </a:r>
                    </a:p>
                  </a:txBody>
                  <a:tcPr/>
                </a:tc>
                <a:tc>
                  <a:txBody>
                    <a:bodyPr/>
                    <a:lstStyle/>
                    <a:p>
                      <a:r>
                        <a:rPr lang="en-IN" sz="900" dirty="0"/>
                        <a:t>Well Being of employees</a:t>
                      </a:r>
                    </a:p>
                  </a:txBody>
                  <a:tcPr/>
                </a:tc>
                <a:tc>
                  <a:txBody>
                    <a:bodyPr/>
                    <a:lstStyle/>
                    <a:p>
                      <a:r>
                        <a:rPr lang="en-IN" sz="900" dirty="0"/>
                        <a:t>Responsiveness to stakeholder interest</a:t>
                      </a:r>
                    </a:p>
                  </a:txBody>
                  <a:tcPr/>
                </a:tc>
                <a:tc>
                  <a:txBody>
                    <a:bodyPr/>
                    <a:lstStyle/>
                    <a:p>
                      <a:r>
                        <a:rPr lang="en-IN" sz="900" dirty="0"/>
                        <a:t>Respect and Promote Human Rights</a:t>
                      </a:r>
                    </a:p>
                  </a:txBody>
                  <a:tcPr/>
                </a:tc>
                <a:tc>
                  <a:txBody>
                    <a:bodyPr/>
                    <a:lstStyle/>
                    <a:p>
                      <a:r>
                        <a:rPr lang="en-IN" sz="900" dirty="0"/>
                        <a:t>Protect &amp; Restore Environment</a:t>
                      </a:r>
                    </a:p>
                  </a:txBody>
                  <a:tcPr/>
                </a:tc>
                <a:tc>
                  <a:txBody>
                    <a:bodyPr/>
                    <a:lstStyle/>
                    <a:p>
                      <a:r>
                        <a:rPr lang="en-IN" sz="900" dirty="0"/>
                        <a:t>Responsible Advocacy</a:t>
                      </a:r>
                    </a:p>
                  </a:txBody>
                  <a:tcPr/>
                </a:tc>
                <a:tc>
                  <a:txBody>
                    <a:bodyPr/>
                    <a:lstStyle/>
                    <a:p>
                      <a:r>
                        <a:rPr lang="en-IN" sz="900" dirty="0"/>
                        <a:t>Inclusive Growth &amp; Equitable Development</a:t>
                      </a:r>
                    </a:p>
                  </a:txBody>
                  <a:tcPr/>
                </a:tc>
                <a:tc>
                  <a:txBody>
                    <a:bodyPr/>
                    <a:lstStyle/>
                    <a:p>
                      <a:r>
                        <a:rPr lang="en-IN" sz="900" dirty="0"/>
                        <a:t>Provide Value to Customers in a responsible manner </a:t>
                      </a:r>
                    </a:p>
                  </a:txBody>
                  <a:tcPr/>
                </a:tc>
                <a:extLst>
                  <a:ext uri="{0D108BD9-81ED-4DB2-BD59-A6C34878D82A}">
                    <a16:rowId xmlns:a16="http://schemas.microsoft.com/office/drawing/2014/main" xmlns="" val="1933055284"/>
                  </a:ext>
                </a:extLst>
              </a:tr>
              <a:tr h="370840">
                <a:tc>
                  <a:txBody>
                    <a:bodyPr/>
                    <a:lstStyle/>
                    <a:p>
                      <a:r>
                        <a:rPr lang="en-IN" dirty="0"/>
                        <a:t>1</a:t>
                      </a:r>
                    </a:p>
                  </a:txBody>
                  <a:tcPr/>
                </a:tc>
                <a:tc>
                  <a:txBody>
                    <a:bodyPr/>
                    <a:lstStyle/>
                    <a:p>
                      <a:r>
                        <a:rPr lang="en-IN" sz="1600" dirty="0"/>
                        <a:t>No poverty</a:t>
                      </a:r>
                    </a:p>
                  </a:txBody>
                  <a:tcPr/>
                </a:tc>
                <a:tc>
                  <a:txBody>
                    <a:bodyPr/>
                    <a:lstStyle/>
                    <a:p>
                      <a:endParaRPr lang="en-IN"/>
                    </a:p>
                  </a:txBody>
                  <a:tcPr/>
                </a:tc>
                <a:tc>
                  <a:txBody>
                    <a:bodyPr/>
                    <a:lstStyle/>
                    <a:p>
                      <a:endParaRPr lang="en-IN"/>
                    </a:p>
                  </a:txBody>
                  <a:tcPr/>
                </a:tc>
                <a:tc>
                  <a:txBody>
                    <a:bodyPr/>
                    <a:lstStyle/>
                    <a:p>
                      <a:endParaRPr lang="en-IN" dirty="0"/>
                    </a:p>
                  </a:txBody>
                  <a:tcPr>
                    <a:solidFill>
                      <a:schemeClr val="accent5"/>
                    </a:solidFill>
                  </a:tcPr>
                </a:tc>
                <a:tc>
                  <a:txBody>
                    <a:bodyPr/>
                    <a:lstStyle/>
                    <a:p>
                      <a:endParaRPr lang="en-IN" dirty="0"/>
                    </a:p>
                  </a:txBody>
                  <a:tcPr>
                    <a:solidFill>
                      <a:schemeClr val="accent5"/>
                    </a:solidFill>
                  </a:tcPr>
                </a:tc>
                <a:tc>
                  <a:txBody>
                    <a:bodyPr/>
                    <a:lstStyle/>
                    <a:p>
                      <a:endParaRPr lang="en-IN"/>
                    </a:p>
                  </a:txBody>
                  <a:tcPr/>
                </a:tc>
                <a:tc>
                  <a:txBody>
                    <a:bodyPr/>
                    <a:lstStyle/>
                    <a:p>
                      <a:endParaRPr lang="en-IN"/>
                    </a:p>
                  </a:txBody>
                  <a:tcPr/>
                </a:tc>
                <a:tc>
                  <a:txBody>
                    <a:bodyPr/>
                    <a:lstStyle/>
                    <a:p>
                      <a:endParaRPr lang="en-IN" dirty="0"/>
                    </a:p>
                  </a:txBody>
                  <a:tcPr/>
                </a:tc>
                <a:tc>
                  <a:txBody>
                    <a:bodyPr/>
                    <a:lstStyle/>
                    <a:p>
                      <a:endParaRPr lang="en-IN" dirty="0"/>
                    </a:p>
                  </a:txBody>
                  <a:tcPr>
                    <a:solidFill>
                      <a:schemeClr val="accent5"/>
                    </a:solidFill>
                  </a:tcPr>
                </a:tc>
                <a:tc>
                  <a:txBody>
                    <a:bodyPr/>
                    <a:lstStyle/>
                    <a:p>
                      <a:endParaRPr lang="en-IN" dirty="0"/>
                    </a:p>
                  </a:txBody>
                  <a:tcPr/>
                </a:tc>
                <a:extLst>
                  <a:ext uri="{0D108BD9-81ED-4DB2-BD59-A6C34878D82A}">
                    <a16:rowId xmlns:a16="http://schemas.microsoft.com/office/drawing/2014/main" xmlns="" val="1371211938"/>
                  </a:ext>
                </a:extLst>
              </a:tr>
              <a:tr h="370840">
                <a:tc>
                  <a:txBody>
                    <a:bodyPr/>
                    <a:lstStyle/>
                    <a:p>
                      <a:r>
                        <a:rPr lang="en-IN" dirty="0"/>
                        <a:t>2</a:t>
                      </a:r>
                    </a:p>
                  </a:txBody>
                  <a:tcPr/>
                </a:tc>
                <a:tc>
                  <a:txBody>
                    <a:bodyPr/>
                    <a:lstStyle/>
                    <a:p>
                      <a:r>
                        <a:rPr lang="en-IN" sz="1600" dirty="0"/>
                        <a:t>Zero Hunger</a:t>
                      </a:r>
                    </a:p>
                  </a:txBody>
                  <a:tcPr/>
                </a:tc>
                <a:tc>
                  <a:txBody>
                    <a:bodyPr/>
                    <a:lstStyle/>
                    <a:p>
                      <a:endParaRPr lang="en-IN"/>
                    </a:p>
                  </a:txBody>
                  <a:tcPr/>
                </a:tc>
                <a:tc>
                  <a:txBody>
                    <a:bodyPr/>
                    <a:lstStyle/>
                    <a:p>
                      <a:endParaRPr lang="en-IN" dirty="0"/>
                    </a:p>
                  </a:txBody>
                  <a:tcPr>
                    <a:solidFill>
                      <a:schemeClr val="accent5"/>
                    </a:solidFill>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dirty="0"/>
                    </a:p>
                  </a:txBody>
                  <a:tcPr>
                    <a:solidFill>
                      <a:schemeClr val="accent5"/>
                    </a:solidFill>
                  </a:tcPr>
                </a:tc>
                <a:tc>
                  <a:txBody>
                    <a:bodyPr/>
                    <a:lstStyle/>
                    <a:p>
                      <a:endParaRPr lang="en-IN" dirty="0"/>
                    </a:p>
                  </a:txBody>
                  <a:tcPr>
                    <a:solidFill>
                      <a:schemeClr val="accent5"/>
                    </a:solidFill>
                  </a:tcPr>
                </a:tc>
                <a:tc>
                  <a:txBody>
                    <a:bodyPr/>
                    <a:lstStyle/>
                    <a:p>
                      <a:endParaRPr lang="en-IN" dirty="0"/>
                    </a:p>
                  </a:txBody>
                  <a:tcPr>
                    <a:solidFill>
                      <a:schemeClr val="accent5"/>
                    </a:solidFill>
                  </a:tcPr>
                </a:tc>
                <a:tc>
                  <a:txBody>
                    <a:bodyPr/>
                    <a:lstStyle/>
                    <a:p>
                      <a:endParaRPr lang="en-IN" dirty="0"/>
                    </a:p>
                  </a:txBody>
                  <a:tcPr>
                    <a:solidFill>
                      <a:schemeClr val="accent5"/>
                    </a:solidFill>
                  </a:tcPr>
                </a:tc>
                <a:extLst>
                  <a:ext uri="{0D108BD9-81ED-4DB2-BD59-A6C34878D82A}">
                    <a16:rowId xmlns:a16="http://schemas.microsoft.com/office/drawing/2014/main" xmlns="" val="1007868730"/>
                  </a:ext>
                </a:extLst>
              </a:tr>
              <a:tr h="370840">
                <a:tc>
                  <a:txBody>
                    <a:bodyPr/>
                    <a:lstStyle/>
                    <a:p>
                      <a:r>
                        <a:rPr lang="en-IN" dirty="0"/>
                        <a:t>3</a:t>
                      </a:r>
                    </a:p>
                  </a:txBody>
                  <a:tcPr/>
                </a:tc>
                <a:tc>
                  <a:txBody>
                    <a:bodyPr/>
                    <a:lstStyle/>
                    <a:p>
                      <a:r>
                        <a:rPr lang="en-IN" sz="1600" dirty="0"/>
                        <a:t>Good Health &amp; Well being</a:t>
                      </a:r>
                    </a:p>
                  </a:txBody>
                  <a:tcPr/>
                </a:tc>
                <a:tc>
                  <a:txBody>
                    <a:bodyPr/>
                    <a:lstStyle/>
                    <a:p>
                      <a:endParaRPr lang="en-IN"/>
                    </a:p>
                  </a:txBody>
                  <a:tcPr/>
                </a:tc>
                <a:tc>
                  <a:txBody>
                    <a:bodyPr/>
                    <a:lstStyle/>
                    <a:p>
                      <a:endParaRPr lang="en-IN" dirty="0"/>
                    </a:p>
                  </a:txBody>
                  <a:tcPr/>
                </a:tc>
                <a:tc>
                  <a:txBody>
                    <a:bodyPr/>
                    <a:lstStyle/>
                    <a:p>
                      <a:endParaRPr lang="en-IN" dirty="0"/>
                    </a:p>
                  </a:txBody>
                  <a:tcPr>
                    <a:solidFill>
                      <a:schemeClr val="accent5"/>
                    </a:solidFill>
                  </a:tcPr>
                </a:tc>
                <a:tc>
                  <a:txBody>
                    <a:bodyPr/>
                    <a:lstStyle/>
                    <a:p>
                      <a:endParaRPr lang="en-IN"/>
                    </a:p>
                  </a:txBody>
                  <a:tcPr/>
                </a:tc>
                <a:tc>
                  <a:txBody>
                    <a:bodyPr/>
                    <a:lstStyle/>
                    <a:p>
                      <a:endParaRPr lang="en-IN"/>
                    </a:p>
                  </a:txBody>
                  <a:tcPr/>
                </a:tc>
                <a:tc>
                  <a:txBody>
                    <a:bodyPr/>
                    <a:lstStyle/>
                    <a:p>
                      <a:endParaRPr lang="en-IN" dirty="0"/>
                    </a:p>
                  </a:txBody>
                  <a:tcPr>
                    <a:solidFill>
                      <a:schemeClr val="accent5"/>
                    </a:solidFill>
                  </a:tcPr>
                </a:tc>
                <a:tc>
                  <a:txBody>
                    <a:bodyPr/>
                    <a:lstStyle/>
                    <a:p>
                      <a:endParaRPr lang="en-IN"/>
                    </a:p>
                  </a:txBody>
                  <a:tcPr/>
                </a:tc>
                <a:tc>
                  <a:txBody>
                    <a:bodyPr/>
                    <a:lstStyle/>
                    <a:p>
                      <a:endParaRPr lang="en-IN" dirty="0"/>
                    </a:p>
                  </a:txBody>
                  <a:tcPr>
                    <a:solidFill>
                      <a:schemeClr val="accent5"/>
                    </a:solidFill>
                  </a:tcPr>
                </a:tc>
                <a:tc>
                  <a:txBody>
                    <a:bodyPr/>
                    <a:lstStyle/>
                    <a:p>
                      <a:endParaRPr lang="en-IN"/>
                    </a:p>
                  </a:txBody>
                  <a:tcPr/>
                </a:tc>
                <a:extLst>
                  <a:ext uri="{0D108BD9-81ED-4DB2-BD59-A6C34878D82A}">
                    <a16:rowId xmlns:a16="http://schemas.microsoft.com/office/drawing/2014/main" xmlns="" val="2970492528"/>
                  </a:ext>
                </a:extLst>
              </a:tr>
              <a:tr h="370840">
                <a:tc>
                  <a:txBody>
                    <a:bodyPr/>
                    <a:lstStyle/>
                    <a:p>
                      <a:r>
                        <a:rPr lang="en-IN" dirty="0"/>
                        <a:t>4</a:t>
                      </a:r>
                    </a:p>
                  </a:txBody>
                  <a:tcPr/>
                </a:tc>
                <a:tc>
                  <a:txBody>
                    <a:bodyPr/>
                    <a:lstStyle/>
                    <a:p>
                      <a:r>
                        <a:rPr lang="en-IN" dirty="0"/>
                        <a:t>Quality Education</a:t>
                      </a:r>
                    </a:p>
                  </a:txBody>
                  <a:tcPr/>
                </a:tc>
                <a:tc>
                  <a:txBody>
                    <a:bodyPr/>
                    <a:lstStyle/>
                    <a:p>
                      <a:endParaRPr lang="en-IN"/>
                    </a:p>
                  </a:txBody>
                  <a:tcPr/>
                </a:tc>
                <a:tc>
                  <a:txBody>
                    <a:bodyPr/>
                    <a:lstStyle/>
                    <a:p>
                      <a:endParaRPr lang="en-IN"/>
                    </a:p>
                  </a:txBody>
                  <a:tcPr/>
                </a:tc>
                <a:tc>
                  <a:txBody>
                    <a:bodyPr/>
                    <a:lstStyle/>
                    <a:p>
                      <a:endParaRPr lang="en-IN" dirty="0"/>
                    </a:p>
                  </a:txBody>
                  <a:tcPr>
                    <a:solidFill>
                      <a:schemeClr val="accent5"/>
                    </a:solidFill>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dirty="0"/>
                    </a:p>
                  </a:txBody>
                  <a:tcPr>
                    <a:solidFill>
                      <a:schemeClr val="accent5"/>
                    </a:solidFill>
                  </a:tcPr>
                </a:tc>
                <a:tc>
                  <a:txBody>
                    <a:bodyPr/>
                    <a:lstStyle/>
                    <a:p>
                      <a:endParaRPr lang="en-IN" dirty="0"/>
                    </a:p>
                  </a:txBody>
                  <a:tcPr>
                    <a:solidFill>
                      <a:schemeClr val="accent5"/>
                    </a:solidFill>
                  </a:tcPr>
                </a:tc>
                <a:extLst>
                  <a:ext uri="{0D108BD9-81ED-4DB2-BD59-A6C34878D82A}">
                    <a16:rowId xmlns:a16="http://schemas.microsoft.com/office/drawing/2014/main" xmlns="" val="103328421"/>
                  </a:ext>
                </a:extLst>
              </a:tr>
              <a:tr h="370840">
                <a:tc>
                  <a:txBody>
                    <a:bodyPr/>
                    <a:lstStyle/>
                    <a:p>
                      <a:r>
                        <a:rPr lang="en-IN" dirty="0"/>
                        <a:t>5</a:t>
                      </a:r>
                    </a:p>
                  </a:txBody>
                  <a:tcPr/>
                </a:tc>
                <a:tc>
                  <a:txBody>
                    <a:bodyPr/>
                    <a:lstStyle/>
                    <a:p>
                      <a:r>
                        <a:rPr lang="en-IN" dirty="0"/>
                        <a:t>Gender Equality</a:t>
                      </a:r>
                    </a:p>
                  </a:txBody>
                  <a:tcPr/>
                </a:tc>
                <a:tc>
                  <a:txBody>
                    <a:bodyPr/>
                    <a:lstStyle/>
                    <a:p>
                      <a:endParaRPr lang="en-IN"/>
                    </a:p>
                  </a:txBody>
                  <a:tcPr/>
                </a:tc>
                <a:tc>
                  <a:txBody>
                    <a:bodyPr/>
                    <a:lstStyle/>
                    <a:p>
                      <a:endParaRPr lang="en-IN"/>
                    </a:p>
                  </a:txBody>
                  <a:tcPr/>
                </a:tc>
                <a:tc>
                  <a:txBody>
                    <a:bodyPr/>
                    <a:lstStyle/>
                    <a:p>
                      <a:endParaRPr lang="en-IN" dirty="0"/>
                    </a:p>
                  </a:txBody>
                  <a:tcPr>
                    <a:solidFill>
                      <a:schemeClr val="accent5"/>
                    </a:solidFill>
                  </a:tcPr>
                </a:tc>
                <a:tc>
                  <a:txBody>
                    <a:bodyPr/>
                    <a:lstStyle/>
                    <a:p>
                      <a:endParaRPr lang="en-IN" dirty="0"/>
                    </a:p>
                  </a:txBody>
                  <a:tcPr>
                    <a:solidFill>
                      <a:schemeClr val="accent5"/>
                    </a:solidFill>
                  </a:tcPr>
                </a:tc>
                <a:tc>
                  <a:txBody>
                    <a:bodyPr/>
                    <a:lstStyle/>
                    <a:p>
                      <a:endParaRPr lang="en-IN" dirty="0"/>
                    </a:p>
                  </a:txBody>
                  <a:tcPr>
                    <a:solidFill>
                      <a:schemeClr val="accent5"/>
                    </a:solidFill>
                  </a:tcPr>
                </a:tc>
                <a:tc>
                  <a:txBody>
                    <a:bodyPr/>
                    <a:lstStyle/>
                    <a:p>
                      <a:endParaRPr lang="en-IN"/>
                    </a:p>
                  </a:txBody>
                  <a:tcPr/>
                </a:tc>
                <a:tc>
                  <a:txBody>
                    <a:bodyPr/>
                    <a:lstStyle/>
                    <a:p>
                      <a:endParaRPr lang="en-IN"/>
                    </a:p>
                  </a:txBody>
                  <a:tcPr/>
                </a:tc>
                <a:tc>
                  <a:txBody>
                    <a:bodyPr/>
                    <a:lstStyle/>
                    <a:p>
                      <a:endParaRPr lang="en-IN" dirty="0"/>
                    </a:p>
                  </a:txBody>
                  <a:tcPr>
                    <a:solidFill>
                      <a:schemeClr val="accent5"/>
                    </a:solidFill>
                  </a:tcPr>
                </a:tc>
                <a:tc>
                  <a:txBody>
                    <a:bodyPr/>
                    <a:lstStyle/>
                    <a:p>
                      <a:endParaRPr lang="en-IN"/>
                    </a:p>
                  </a:txBody>
                  <a:tcPr/>
                </a:tc>
                <a:extLst>
                  <a:ext uri="{0D108BD9-81ED-4DB2-BD59-A6C34878D82A}">
                    <a16:rowId xmlns:a16="http://schemas.microsoft.com/office/drawing/2014/main" xmlns="" val="798148696"/>
                  </a:ext>
                </a:extLst>
              </a:tr>
              <a:tr h="370840">
                <a:tc>
                  <a:txBody>
                    <a:bodyPr/>
                    <a:lstStyle/>
                    <a:p>
                      <a:r>
                        <a:rPr lang="en-IN" dirty="0"/>
                        <a:t>6</a:t>
                      </a:r>
                    </a:p>
                  </a:txBody>
                  <a:tcPr/>
                </a:tc>
                <a:tc>
                  <a:txBody>
                    <a:bodyPr/>
                    <a:lstStyle/>
                    <a:p>
                      <a:r>
                        <a:rPr lang="en-IN" dirty="0"/>
                        <a:t>Clean Water/</a:t>
                      </a:r>
                    </a:p>
                    <a:p>
                      <a:r>
                        <a:rPr lang="en-IN" dirty="0"/>
                        <a:t>Sanitation</a:t>
                      </a:r>
                    </a:p>
                  </a:txBody>
                  <a:tcPr/>
                </a:tc>
                <a:tc>
                  <a:txBody>
                    <a:bodyPr/>
                    <a:lstStyle/>
                    <a:p>
                      <a:endParaRPr lang="en-IN"/>
                    </a:p>
                  </a:txBody>
                  <a:tcPr/>
                </a:tc>
                <a:tc>
                  <a:txBody>
                    <a:bodyPr/>
                    <a:lstStyle/>
                    <a:p>
                      <a:endParaRPr lang="en-IN" dirty="0"/>
                    </a:p>
                  </a:txBody>
                  <a:tcPr>
                    <a:solidFill>
                      <a:schemeClr val="accent5"/>
                    </a:solidFill>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dirty="0"/>
                    </a:p>
                  </a:txBody>
                  <a:tcPr>
                    <a:solidFill>
                      <a:schemeClr val="accent5"/>
                    </a:solidFill>
                  </a:tcPr>
                </a:tc>
                <a:tc>
                  <a:txBody>
                    <a:bodyPr/>
                    <a:lstStyle/>
                    <a:p>
                      <a:endParaRPr lang="en-IN"/>
                    </a:p>
                  </a:txBody>
                  <a:tcPr/>
                </a:tc>
                <a:tc>
                  <a:txBody>
                    <a:bodyPr/>
                    <a:lstStyle/>
                    <a:p>
                      <a:endParaRPr lang="en-IN" dirty="0"/>
                    </a:p>
                  </a:txBody>
                  <a:tcPr>
                    <a:solidFill>
                      <a:schemeClr val="accent5"/>
                    </a:solidFill>
                  </a:tcPr>
                </a:tc>
                <a:tc>
                  <a:txBody>
                    <a:bodyPr/>
                    <a:lstStyle/>
                    <a:p>
                      <a:endParaRPr lang="en-IN" dirty="0"/>
                    </a:p>
                  </a:txBody>
                  <a:tcPr/>
                </a:tc>
                <a:extLst>
                  <a:ext uri="{0D108BD9-81ED-4DB2-BD59-A6C34878D82A}">
                    <a16:rowId xmlns:a16="http://schemas.microsoft.com/office/drawing/2014/main" xmlns="" val="3971174086"/>
                  </a:ext>
                </a:extLst>
              </a:tr>
            </a:tbl>
          </a:graphicData>
        </a:graphic>
      </p:graphicFrame>
    </p:spTree>
    <p:extLst>
      <p:ext uri="{BB962C8B-B14F-4D97-AF65-F5344CB8AC3E}">
        <p14:creationId xmlns:p14="http://schemas.microsoft.com/office/powerpoint/2010/main" xmlns="" val="925861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A2A5E4-5427-494E-598D-C17D89A1A7B5}"/>
              </a:ext>
            </a:extLst>
          </p:cNvPr>
          <p:cNvSpPr>
            <a:spLocks noGrp="1"/>
          </p:cNvSpPr>
          <p:nvPr>
            <p:ph type="ctrTitle"/>
          </p:nvPr>
        </p:nvSpPr>
        <p:spPr/>
        <p:txBody>
          <a:bodyPr/>
          <a:lstStyle/>
          <a:p>
            <a:r>
              <a:rPr lang="en-IN" b="1" dirty="0"/>
              <a:t>SUSTAINABILITY CONCEPTS</a:t>
            </a:r>
          </a:p>
        </p:txBody>
      </p:sp>
      <p:sp>
        <p:nvSpPr>
          <p:cNvPr id="3" name="Subtitle 2">
            <a:extLst>
              <a:ext uri="{FF2B5EF4-FFF2-40B4-BE49-F238E27FC236}">
                <a16:creationId xmlns:a16="http://schemas.microsoft.com/office/drawing/2014/main" xmlns="" id="{A803D34D-6662-9532-AD04-A892FFC6A9F3}"/>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xmlns="" val="24182368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11C16-29CC-468B-B701-3D6329391F53}"/>
              </a:ext>
            </a:extLst>
          </p:cNvPr>
          <p:cNvSpPr>
            <a:spLocks noGrp="1"/>
          </p:cNvSpPr>
          <p:nvPr>
            <p:ph type="title"/>
          </p:nvPr>
        </p:nvSpPr>
        <p:spPr>
          <a:xfrm>
            <a:off x="838200" y="365126"/>
            <a:ext cx="10515600" cy="662485"/>
          </a:xfrm>
        </p:spPr>
        <p:txBody>
          <a:bodyPr>
            <a:normAutofit fontScale="90000"/>
          </a:bodyPr>
          <a:lstStyle/>
          <a:p>
            <a:r>
              <a:rPr lang="en-IN" b="1" dirty="0"/>
              <a:t>Mapping of SDGs with Principles (Continued)</a:t>
            </a:r>
          </a:p>
        </p:txBody>
      </p:sp>
      <p:graphicFrame>
        <p:nvGraphicFramePr>
          <p:cNvPr id="4" name="Content Placeholder 3">
            <a:extLst>
              <a:ext uri="{FF2B5EF4-FFF2-40B4-BE49-F238E27FC236}">
                <a16:creationId xmlns:a16="http://schemas.microsoft.com/office/drawing/2014/main" xmlns="" id="{C33160D3-101B-4EB9-8059-38F31E772E40}"/>
              </a:ext>
            </a:extLst>
          </p:cNvPr>
          <p:cNvGraphicFramePr>
            <a:graphicFrameLocks noGrp="1"/>
          </p:cNvGraphicFramePr>
          <p:nvPr>
            <p:ph idx="1"/>
            <p:extLst>
              <p:ext uri="{D42A27DB-BD31-4B8C-83A1-F6EECF244321}">
                <p14:modId xmlns:p14="http://schemas.microsoft.com/office/powerpoint/2010/main" xmlns="" val="394767169"/>
              </p:ext>
            </p:extLst>
          </p:nvPr>
        </p:nvGraphicFramePr>
        <p:xfrm>
          <a:off x="838200" y="1533683"/>
          <a:ext cx="10239108" cy="4546600"/>
        </p:xfrm>
        <a:graphic>
          <a:graphicData uri="http://schemas.openxmlformats.org/drawingml/2006/table">
            <a:tbl>
              <a:tblPr firstRow="1" bandRow="1">
                <a:tableStyleId>{5C22544A-7EE6-4342-B048-85BDC9FD1C3A}</a:tableStyleId>
              </a:tblPr>
              <a:tblGrid>
                <a:gridCol w="582972">
                  <a:extLst>
                    <a:ext uri="{9D8B030D-6E8A-4147-A177-3AD203B41FA5}">
                      <a16:colId xmlns:a16="http://schemas.microsoft.com/office/drawing/2014/main" xmlns="" val="1486034395"/>
                    </a:ext>
                  </a:extLst>
                </a:gridCol>
                <a:gridCol w="1670371">
                  <a:extLst>
                    <a:ext uri="{9D8B030D-6E8A-4147-A177-3AD203B41FA5}">
                      <a16:colId xmlns:a16="http://schemas.microsoft.com/office/drawing/2014/main" xmlns="" val="2249319378"/>
                    </a:ext>
                  </a:extLst>
                </a:gridCol>
                <a:gridCol w="836023">
                  <a:extLst>
                    <a:ext uri="{9D8B030D-6E8A-4147-A177-3AD203B41FA5}">
                      <a16:colId xmlns:a16="http://schemas.microsoft.com/office/drawing/2014/main" xmlns="" val="1674515443"/>
                    </a:ext>
                  </a:extLst>
                </a:gridCol>
                <a:gridCol w="792480">
                  <a:extLst>
                    <a:ext uri="{9D8B030D-6E8A-4147-A177-3AD203B41FA5}">
                      <a16:colId xmlns:a16="http://schemas.microsoft.com/office/drawing/2014/main" xmlns="" val="1354890070"/>
                    </a:ext>
                  </a:extLst>
                </a:gridCol>
                <a:gridCol w="772294">
                  <a:extLst>
                    <a:ext uri="{9D8B030D-6E8A-4147-A177-3AD203B41FA5}">
                      <a16:colId xmlns:a16="http://schemas.microsoft.com/office/drawing/2014/main" xmlns="" val="148223132"/>
                    </a:ext>
                  </a:extLst>
                </a:gridCol>
                <a:gridCol w="930828">
                  <a:extLst>
                    <a:ext uri="{9D8B030D-6E8A-4147-A177-3AD203B41FA5}">
                      <a16:colId xmlns:a16="http://schemas.microsoft.com/office/drawing/2014/main" xmlns="" val="114067269"/>
                    </a:ext>
                  </a:extLst>
                </a:gridCol>
                <a:gridCol w="930828">
                  <a:extLst>
                    <a:ext uri="{9D8B030D-6E8A-4147-A177-3AD203B41FA5}">
                      <a16:colId xmlns:a16="http://schemas.microsoft.com/office/drawing/2014/main" xmlns="" val="1860520401"/>
                    </a:ext>
                  </a:extLst>
                </a:gridCol>
                <a:gridCol w="930828">
                  <a:extLst>
                    <a:ext uri="{9D8B030D-6E8A-4147-A177-3AD203B41FA5}">
                      <a16:colId xmlns:a16="http://schemas.microsoft.com/office/drawing/2014/main" xmlns="" val="30173810"/>
                    </a:ext>
                  </a:extLst>
                </a:gridCol>
                <a:gridCol w="930828">
                  <a:extLst>
                    <a:ext uri="{9D8B030D-6E8A-4147-A177-3AD203B41FA5}">
                      <a16:colId xmlns:a16="http://schemas.microsoft.com/office/drawing/2014/main" xmlns="" val="773403556"/>
                    </a:ext>
                  </a:extLst>
                </a:gridCol>
                <a:gridCol w="930828">
                  <a:extLst>
                    <a:ext uri="{9D8B030D-6E8A-4147-A177-3AD203B41FA5}">
                      <a16:colId xmlns:a16="http://schemas.microsoft.com/office/drawing/2014/main" xmlns="" val="904147351"/>
                    </a:ext>
                  </a:extLst>
                </a:gridCol>
                <a:gridCol w="930828">
                  <a:extLst>
                    <a:ext uri="{9D8B030D-6E8A-4147-A177-3AD203B41FA5}">
                      <a16:colId xmlns:a16="http://schemas.microsoft.com/office/drawing/2014/main" xmlns="" val="742423176"/>
                    </a:ext>
                  </a:extLst>
                </a:gridCol>
              </a:tblGrid>
              <a:tr h="370840">
                <a:tc rowSpan="2">
                  <a:txBody>
                    <a:bodyPr/>
                    <a:lstStyle/>
                    <a:p>
                      <a:r>
                        <a:rPr lang="en-IN" dirty="0"/>
                        <a:t>SDG</a:t>
                      </a:r>
                    </a:p>
                    <a:p>
                      <a:r>
                        <a:rPr lang="en-IN" dirty="0"/>
                        <a:t>No.</a:t>
                      </a:r>
                    </a:p>
                  </a:txBody>
                  <a:tcPr/>
                </a:tc>
                <a:tc>
                  <a:txBody>
                    <a:bodyPr/>
                    <a:lstStyle/>
                    <a:p>
                      <a:r>
                        <a:rPr lang="en-IN" dirty="0"/>
                        <a:t>Principle ……&gt;</a:t>
                      </a:r>
                    </a:p>
                  </a:txBody>
                  <a:tcPr/>
                </a:tc>
                <a:tc>
                  <a:txBody>
                    <a:bodyPr/>
                    <a:lstStyle/>
                    <a:p>
                      <a:r>
                        <a:rPr lang="en-IN" dirty="0"/>
                        <a:t>1</a:t>
                      </a:r>
                    </a:p>
                  </a:txBody>
                  <a:tcPr/>
                </a:tc>
                <a:tc>
                  <a:txBody>
                    <a:bodyPr/>
                    <a:lstStyle/>
                    <a:p>
                      <a:r>
                        <a:rPr lang="en-IN" dirty="0"/>
                        <a:t>2</a:t>
                      </a:r>
                    </a:p>
                  </a:txBody>
                  <a:tcPr/>
                </a:tc>
                <a:tc>
                  <a:txBody>
                    <a:bodyPr/>
                    <a:lstStyle/>
                    <a:p>
                      <a:r>
                        <a:rPr lang="en-IN" dirty="0"/>
                        <a:t>3</a:t>
                      </a:r>
                    </a:p>
                  </a:txBody>
                  <a:tcPr/>
                </a:tc>
                <a:tc>
                  <a:txBody>
                    <a:bodyPr/>
                    <a:lstStyle/>
                    <a:p>
                      <a:r>
                        <a:rPr lang="en-IN" dirty="0"/>
                        <a:t>4</a:t>
                      </a:r>
                    </a:p>
                  </a:txBody>
                  <a:tcPr/>
                </a:tc>
                <a:tc>
                  <a:txBody>
                    <a:bodyPr/>
                    <a:lstStyle/>
                    <a:p>
                      <a:r>
                        <a:rPr lang="en-IN" dirty="0"/>
                        <a:t>5</a:t>
                      </a:r>
                    </a:p>
                  </a:txBody>
                  <a:tcPr/>
                </a:tc>
                <a:tc>
                  <a:txBody>
                    <a:bodyPr/>
                    <a:lstStyle/>
                    <a:p>
                      <a:r>
                        <a:rPr lang="en-IN" dirty="0"/>
                        <a:t>6</a:t>
                      </a:r>
                    </a:p>
                  </a:txBody>
                  <a:tcPr/>
                </a:tc>
                <a:tc>
                  <a:txBody>
                    <a:bodyPr/>
                    <a:lstStyle/>
                    <a:p>
                      <a:r>
                        <a:rPr lang="en-IN" dirty="0"/>
                        <a:t>7</a:t>
                      </a:r>
                    </a:p>
                  </a:txBody>
                  <a:tcPr/>
                </a:tc>
                <a:tc>
                  <a:txBody>
                    <a:bodyPr/>
                    <a:lstStyle/>
                    <a:p>
                      <a:r>
                        <a:rPr lang="en-IN" dirty="0"/>
                        <a:t>8</a:t>
                      </a:r>
                    </a:p>
                  </a:txBody>
                  <a:tcPr/>
                </a:tc>
                <a:tc>
                  <a:txBody>
                    <a:bodyPr/>
                    <a:lstStyle/>
                    <a:p>
                      <a:r>
                        <a:rPr lang="en-IN" dirty="0"/>
                        <a:t>9</a:t>
                      </a:r>
                    </a:p>
                  </a:txBody>
                  <a:tcPr/>
                </a:tc>
                <a:extLst>
                  <a:ext uri="{0D108BD9-81ED-4DB2-BD59-A6C34878D82A}">
                    <a16:rowId xmlns:a16="http://schemas.microsoft.com/office/drawing/2014/main" xmlns="" val="3255034775"/>
                  </a:ext>
                </a:extLst>
              </a:tr>
              <a:tr h="0">
                <a:tc vMerge="1">
                  <a:txBody>
                    <a:bodyPr/>
                    <a:lstStyle/>
                    <a:p>
                      <a:endParaRPr lang="en-IN" dirty="0"/>
                    </a:p>
                  </a:txBody>
                  <a:tcPr/>
                </a:tc>
                <a:tc>
                  <a:txBody>
                    <a:bodyPr/>
                    <a:lstStyle/>
                    <a:p>
                      <a:r>
                        <a:rPr lang="en-IN" sz="1600" dirty="0"/>
                        <a:t>Description</a:t>
                      </a:r>
                    </a:p>
                  </a:txBody>
                  <a:tcPr/>
                </a:tc>
                <a:tc>
                  <a:txBody>
                    <a:bodyPr/>
                    <a:lstStyle/>
                    <a:p>
                      <a:r>
                        <a:rPr lang="en-IN" sz="900" dirty="0"/>
                        <a:t>Ethical, Transparent &amp; Accountable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Goods/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services safe &amp; sustainable </a:t>
                      </a:r>
                    </a:p>
                  </a:txBody>
                  <a:tcPr/>
                </a:tc>
                <a:tc>
                  <a:txBody>
                    <a:bodyPr/>
                    <a:lstStyle/>
                    <a:p>
                      <a:r>
                        <a:rPr lang="en-IN" sz="900" dirty="0"/>
                        <a:t>Well Being of employees</a:t>
                      </a:r>
                    </a:p>
                  </a:txBody>
                  <a:tcPr/>
                </a:tc>
                <a:tc>
                  <a:txBody>
                    <a:bodyPr/>
                    <a:lstStyle/>
                    <a:p>
                      <a:r>
                        <a:rPr lang="en-IN" sz="900" dirty="0"/>
                        <a:t>Responsiveness to stakeholder interest</a:t>
                      </a:r>
                    </a:p>
                  </a:txBody>
                  <a:tcPr/>
                </a:tc>
                <a:tc>
                  <a:txBody>
                    <a:bodyPr/>
                    <a:lstStyle/>
                    <a:p>
                      <a:r>
                        <a:rPr lang="en-IN" sz="900" dirty="0"/>
                        <a:t>Respect and Promote Human Rights</a:t>
                      </a:r>
                    </a:p>
                  </a:txBody>
                  <a:tcPr/>
                </a:tc>
                <a:tc>
                  <a:txBody>
                    <a:bodyPr/>
                    <a:lstStyle/>
                    <a:p>
                      <a:r>
                        <a:rPr lang="en-IN" sz="900" dirty="0"/>
                        <a:t>Protect &amp; Restore Environment</a:t>
                      </a:r>
                    </a:p>
                  </a:txBody>
                  <a:tcPr/>
                </a:tc>
                <a:tc>
                  <a:txBody>
                    <a:bodyPr/>
                    <a:lstStyle/>
                    <a:p>
                      <a:r>
                        <a:rPr lang="en-IN" sz="900" dirty="0"/>
                        <a:t>Responsible Advocacy</a:t>
                      </a:r>
                    </a:p>
                  </a:txBody>
                  <a:tcPr/>
                </a:tc>
                <a:tc>
                  <a:txBody>
                    <a:bodyPr/>
                    <a:lstStyle/>
                    <a:p>
                      <a:r>
                        <a:rPr lang="en-IN" sz="900" dirty="0"/>
                        <a:t>Inclusive Growth &amp; Equitable Development</a:t>
                      </a:r>
                    </a:p>
                  </a:txBody>
                  <a:tcPr/>
                </a:tc>
                <a:tc>
                  <a:txBody>
                    <a:bodyPr/>
                    <a:lstStyle/>
                    <a:p>
                      <a:r>
                        <a:rPr lang="en-IN" sz="900" dirty="0"/>
                        <a:t>Provide Value to Customers in a responsible manner </a:t>
                      </a:r>
                    </a:p>
                  </a:txBody>
                  <a:tcPr/>
                </a:tc>
                <a:extLst>
                  <a:ext uri="{0D108BD9-81ED-4DB2-BD59-A6C34878D82A}">
                    <a16:rowId xmlns:a16="http://schemas.microsoft.com/office/drawing/2014/main" xmlns="" val="1933055284"/>
                  </a:ext>
                </a:extLst>
              </a:tr>
              <a:tr h="370840">
                <a:tc>
                  <a:txBody>
                    <a:bodyPr/>
                    <a:lstStyle/>
                    <a:p>
                      <a:r>
                        <a:rPr lang="en-IN" dirty="0"/>
                        <a:t>7</a:t>
                      </a:r>
                    </a:p>
                  </a:txBody>
                  <a:tcPr/>
                </a:tc>
                <a:tc>
                  <a:txBody>
                    <a:bodyPr/>
                    <a:lstStyle/>
                    <a:p>
                      <a:r>
                        <a:rPr lang="en-IN" sz="1600" dirty="0"/>
                        <a:t>Affordable &amp; Clean Energy</a:t>
                      </a:r>
                    </a:p>
                  </a:txBody>
                  <a:tcPr/>
                </a:tc>
                <a:tc>
                  <a:txBody>
                    <a:bodyPr/>
                    <a:lstStyle/>
                    <a:p>
                      <a:endParaRPr lang="en-IN"/>
                    </a:p>
                  </a:txBody>
                  <a:tcPr/>
                </a:tc>
                <a:tc>
                  <a:txBody>
                    <a:bodyPr/>
                    <a:lstStyle/>
                    <a:p>
                      <a:endParaRPr lang="en-IN" dirty="0"/>
                    </a:p>
                  </a:txBody>
                  <a:tcPr>
                    <a:solidFill>
                      <a:schemeClr val="accent5"/>
                    </a:solidFill>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dirty="0"/>
                    </a:p>
                  </a:txBody>
                  <a:tcPr>
                    <a:solidFill>
                      <a:schemeClr val="accent5"/>
                    </a:solidFill>
                  </a:tcPr>
                </a:tc>
                <a:tc>
                  <a:txBody>
                    <a:bodyPr/>
                    <a:lstStyle/>
                    <a:p>
                      <a:endParaRPr lang="en-IN" dirty="0"/>
                    </a:p>
                  </a:txBody>
                  <a:tcPr>
                    <a:solidFill>
                      <a:schemeClr val="accent5"/>
                    </a:solidFill>
                  </a:tcPr>
                </a:tc>
                <a:tc>
                  <a:txBody>
                    <a:bodyPr/>
                    <a:lstStyle/>
                    <a:p>
                      <a:endParaRPr lang="en-IN"/>
                    </a:p>
                  </a:txBody>
                  <a:tcPr/>
                </a:tc>
                <a:tc>
                  <a:txBody>
                    <a:bodyPr/>
                    <a:lstStyle/>
                    <a:p>
                      <a:endParaRPr lang="en-IN" dirty="0"/>
                    </a:p>
                  </a:txBody>
                  <a:tcPr/>
                </a:tc>
                <a:extLst>
                  <a:ext uri="{0D108BD9-81ED-4DB2-BD59-A6C34878D82A}">
                    <a16:rowId xmlns:a16="http://schemas.microsoft.com/office/drawing/2014/main" xmlns="" val="1371211938"/>
                  </a:ext>
                </a:extLst>
              </a:tr>
              <a:tr h="370840">
                <a:tc>
                  <a:txBody>
                    <a:bodyPr/>
                    <a:lstStyle/>
                    <a:p>
                      <a:r>
                        <a:rPr lang="en-IN" dirty="0"/>
                        <a:t>8</a:t>
                      </a:r>
                    </a:p>
                  </a:txBody>
                  <a:tcPr/>
                </a:tc>
                <a:tc>
                  <a:txBody>
                    <a:bodyPr/>
                    <a:lstStyle/>
                    <a:p>
                      <a:r>
                        <a:rPr lang="en-IN" sz="1600" dirty="0"/>
                        <a:t>Decent Work &amp;  Economic growth</a:t>
                      </a:r>
                    </a:p>
                  </a:txBody>
                  <a:tcPr/>
                </a:tc>
                <a:tc>
                  <a:txBody>
                    <a:bodyPr/>
                    <a:lstStyle/>
                    <a:p>
                      <a:endParaRPr lang="en-IN"/>
                    </a:p>
                  </a:txBody>
                  <a:tcPr/>
                </a:tc>
                <a:tc>
                  <a:txBody>
                    <a:bodyPr/>
                    <a:lstStyle/>
                    <a:p>
                      <a:endParaRPr lang="en-IN" dirty="0"/>
                    </a:p>
                  </a:txBody>
                  <a:tcPr>
                    <a:solidFill>
                      <a:schemeClr val="accent5"/>
                    </a:solidFill>
                  </a:tcPr>
                </a:tc>
                <a:tc>
                  <a:txBody>
                    <a:bodyPr/>
                    <a:lstStyle/>
                    <a:p>
                      <a:endParaRPr lang="en-IN" dirty="0"/>
                    </a:p>
                  </a:txBody>
                  <a:tcPr>
                    <a:solidFill>
                      <a:schemeClr val="accent5"/>
                    </a:solidFill>
                  </a:tcPr>
                </a:tc>
                <a:tc>
                  <a:txBody>
                    <a:bodyPr/>
                    <a:lstStyle/>
                    <a:p>
                      <a:endParaRPr lang="en-IN"/>
                    </a:p>
                  </a:txBody>
                  <a:tcPr/>
                </a:tc>
                <a:tc>
                  <a:txBody>
                    <a:bodyPr/>
                    <a:lstStyle/>
                    <a:p>
                      <a:endParaRPr lang="en-IN" dirty="0"/>
                    </a:p>
                  </a:txBody>
                  <a:tcPr>
                    <a:solidFill>
                      <a:schemeClr val="accent5"/>
                    </a:solidFill>
                  </a:tcPr>
                </a:tc>
                <a:tc>
                  <a:txBody>
                    <a:bodyPr/>
                    <a:lstStyle/>
                    <a:p>
                      <a:endParaRPr lang="en-IN"/>
                    </a:p>
                  </a:txBody>
                  <a:tcPr/>
                </a:tc>
                <a:tc>
                  <a:txBody>
                    <a:bodyPr/>
                    <a:lstStyle/>
                    <a:p>
                      <a:endParaRPr lang="en-IN"/>
                    </a:p>
                  </a:txBody>
                  <a:tcPr/>
                </a:tc>
                <a:tc>
                  <a:txBody>
                    <a:bodyPr/>
                    <a:lstStyle/>
                    <a:p>
                      <a:endParaRPr lang="en-IN" dirty="0"/>
                    </a:p>
                  </a:txBody>
                  <a:tcPr>
                    <a:solidFill>
                      <a:schemeClr val="accent5"/>
                    </a:solidFill>
                  </a:tcPr>
                </a:tc>
                <a:tc>
                  <a:txBody>
                    <a:bodyPr/>
                    <a:lstStyle/>
                    <a:p>
                      <a:endParaRPr lang="en-IN" dirty="0"/>
                    </a:p>
                  </a:txBody>
                  <a:tcPr/>
                </a:tc>
                <a:extLst>
                  <a:ext uri="{0D108BD9-81ED-4DB2-BD59-A6C34878D82A}">
                    <a16:rowId xmlns:a16="http://schemas.microsoft.com/office/drawing/2014/main" xmlns="" val="1007868730"/>
                  </a:ext>
                </a:extLst>
              </a:tr>
              <a:tr h="370840">
                <a:tc>
                  <a:txBody>
                    <a:bodyPr/>
                    <a:lstStyle/>
                    <a:p>
                      <a:r>
                        <a:rPr lang="en-IN" dirty="0"/>
                        <a:t>9</a:t>
                      </a:r>
                    </a:p>
                  </a:txBody>
                  <a:tcPr/>
                </a:tc>
                <a:tc>
                  <a:txBody>
                    <a:bodyPr/>
                    <a:lstStyle/>
                    <a:p>
                      <a:r>
                        <a:rPr lang="en-IN" sz="1600" dirty="0"/>
                        <a:t>Industry, Innovation &amp; Infrastructure</a:t>
                      </a:r>
                    </a:p>
                  </a:txBody>
                  <a:tcPr/>
                </a:tc>
                <a:tc>
                  <a:txBody>
                    <a:bodyPr/>
                    <a:lstStyle/>
                    <a:p>
                      <a:endParaRPr lang="en-IN"/>
                    </a:p>
                  </a:txBody>
                  <a:tcPr/>
                </a:tc>
                <a:tc>
                  <a:txBody>
                    <a:bodyPr/>
                    <a:lstStyle/>
                    <a:p>
                      <a:endParaRPr lang="en-IN" dirty="0"/>
                    </a:p>
                  </a:txBody>
                  <a:tcPr>
                    <a:solidFill>
                      <a:schemeClr val="accent5"/>
                    </a:solidFill>
                  </a:tcPr>
                </a:tc>
                <a:tc>
                  <a:txBody>
                    <a:bodyPr/>
                    <a:lstStyle/>
                    <a:p>
                      <a:endParaRPr lang="en-IN"/>
                    </a:p>
                  </a:txBody>
                  <a:tcPr/>
                </a:tc>
                <a:tc>
                  <a:txBody>
                    <a:bodyPr/>
                    <a:lstStyle/>
                    <a:p>
                      <a:endParaRPr lang="en-IN"/>
                    </a:p>
                  </a:txBody>
                  <a:tcPr/>
                </a:tc>
                <a:tc>
                  <a:txBody>
                    <a:bodyPr/>
                    <a:lstStyle/>
                    <a:p>
                      <a:endParaRPr lang="en-IN" dirty="0"/>
                    </a:p>
                  </a:txBody>
                  <a:tcPr/>
                </a:tc>
                <a:tc>
                  <a:txBody>
                    <a:bodyPr/>
                    <a:lstStyle/>
                    <a:p>
                      <a:endParaRPr lang="en-IN" dirty="0"/>
                    </a:p>
                  </a:txBody>
                  <a:tcPr>
                    <a:solidFill>
                      <a:schemeClr val="accent5"/>
                    </a:solidFill>
                  </a:tcPr>
                </a:tc>
                <a:tc>
                  <a:txBody>
                    <a:bodyPr/>
                    <a:lstStyle/>
                    <a:p>
                      <a:endParaRPr lang="en-IN" dirty="0"/>
                    </a:p>
                  </a:txBody>
                  <a:tcPr>
                    <a:solidFill>
                      <a:schemeClr val="accent5"/>
                    </a:solidFill>
                  </a:tcPr>
                </a:tc>
                <a:tc>
                  <a:txBody>
                    <a:bodyPr/>
                    <a:lstStyle/>
                    <a:p>
                      <a:endParaRPr lang="en-IN" dirty="0"/>
                    </a:p>
                  </a:txBody>
                  <a:tcPr/>
                </a:tc>
                <a:tc>
                  <a:txBody>
                    <a:bodyPr/>
                    <a:lstStyle/>
                    <a:p>
                      <a:endParaRPr lang="en-IN"/>
                    </a:p>
                  </a:txBody>
                  <a:tcPr/>
                </a:tc>
                <a:extLst>
                  <a:ext uri="{0D108BD9-81ED-4DB2-BD59-A6C34878D82A}">
                    <a16:rowId xmlns:a16="http://schemas.microsoft.com/office/drawing/2014/main" xmlns="" val="2970492528"/>
                  </a:ext>
                </a:extLst>
              </a:tr>
              <a:tr h="370840">
                <a:tc>
                  <a:txBody>
                    <a:bodyPr/>
                    <a:lstStyle/>
                    <a:p>
                      <a:r>
                        <a:rPr lang="en-IN" dirty="0"/>
                        <a:t>10</a:t>
                      </a:r>
                    </a:p>
                  </a:txBody>
                  <a:tcPr/>
                </a:tc>
                <a:tc>
                  <a:txBody>
                    <a:bodyPr/>
                    <a:lstStyle/>
                    <a:p>
                      <a:r>
                        <a:rPr lang="en-IN" dirty="0"/>
                        <a:t>Reduced Inequalities</a:t>
                      </a:r>
                    </a:p>
                  </a:txBody>
                  <a:tcPr/>
                </a:tc>
                <a:tc>
                  <a:txBody>
                    <a:bodyPr/>
                    <a:lstStyle/>
                    <a:p>
                      <a:endParaRPr lang="en-IN"/>
                    </a:p>
                  </a:txBody>
                  <a:tcPr/>
                </a:tc>
                <a:tc>
                  <a:txBody>
                    <a:bodyPr/>
                    <a:lstStyle/>
                    <a:p>
                      <a:endParaRPr lang="en-IN" dirty="0"/>
                    </a:p>
                  </a:txBody>
                  <a:tcPr>
                    <a:solidFill>
                      <a:schemeClr val="accent5"/>
                    </a:solidFill>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dirty="0"/>
                    </a:p>
                  </a:txBody>
                  <a:tcPr>
                    <a:solidFill>
                      <a:schemeClr val="accent5"/>
                    </a:solidFill>
                  </a:tcPr>
                </a:tc>
                <a:tc>
                  <a:txBody>
                    <a:bodyPr/>
                    <a:lstStyle/>
                    <a:p>
                      <a:endParaRPr lang="en-IN" dirty="0"/>
                    </a:p>
                  </a:txBody>
                  <a:tcPr>
                    <a:solidFill>
                      <a:schemeClr val="accent5"/>
                    </a:solidFill>
                  </a:tcPr>
                </a:tc>
                <a:tc>
                  <a:txBody>
                    <a:bodyPr/>
                    <a:lstStyle/>
                    <a:p>
                      <a:endParaRPr lang="en-IN"/>
                    </a:p>
                  </a:txBody>
                  <a:tcPr/>
                </a:tc>
                <a:tc>
                  <a:txBody>
                    <a:bodyPr/>
                    <a:lstStyle/>
                    <a:p>
                      <a:endParaRPr lang="en-IN"/>
                    </a:p>
                  </a:txBody>
                  <a:tcPr/>
                </a:tc>
                <a:extLst>
                  <a:ext uri="{0D108BD9-81ED-4DB2-BD59-A6C34878D82A}">
                    <a16:rowId xmlns:a16="http://schemas.microsoft.com/office/drawing/2014/main" xmlns="" val="103328421"/>
                  </a:ext>
                </a:extLst>
              </a:tr>
              <a:tr h="370840">
                <a:tc>
                  <a:txBody>
                    <a:bodyPr/>
                    <a:lstStyle/>
                    <a:p>
                      <a:r>
                        <a:rPr lang="en-IN" dirty="0"/>
                        <a:t>11</a:t>
                      </a:r>
                    </a:p>
                  </a:txBody>
                  <a:tcPr/>
                </a:tc>
                <a:tc>
                  <a:txBody>
                    <a:bodyPr/>
                    <a:lstStyle/>
                    <a:p>
                      <a:r>
                        <a:rPr lang="en-IN" dirty="0"/>
                        <a:t>Sustainable Cities &amp; Communities</a:t>
                      </a:r>
                    </a:p>
                  </a:txBody>
                  <a:tcPr/>
                </a:tc>
                <a:tc>
                  <a:txBody>
                    <a:bodyPr/>
                    <a:lstStyle/>
                    <a:p>
                      <a:endParaRPr lang="en-IN"/>
                    </a:p>
                  </a:txBody>
                  <a:tcPr/>
                </a:tc>
                <a:tc>
                  <a:txBody>
                    <a:bodyPr/>
                    <a:lstStyle/>
                    <a:p>
                      <a:endParaRPr lang="en-IN"/>
                    </a:p>
                  </a:txBody>
                  <a:tcPr/>
                </a:tc>
                <a:tc>
                  <a:txBody>
                    <a:bodyPr/>
                    <a:lstStyle/>
                    <a:p>
                      <a:endParaRPr lang="en-IN" dirty="0"/>
                    </a:p>
                  </a:txBody>
                  <a:tcPr>
                    <a:solidFill>
                      <a:schemeClr val="accent5"/>
                    </a:solidFill>
                  </a:tcPr>
                </a:tc>
                <a:tc>
                  <a:txBody>
                    <a:bodyPr/>
                    <a:lstStyle/>
                    <a:p>
                      <a:endParaRPr lang="en-IN" dirty="0"/>
                    </a:p>
                  </a:txBody>
                  <a:tcPr>
                    <a:solidFill>
                      <a:schemeClr val="accent5"/>
                    </a:solidFill>
                  </a:tcPr>
                </a:tc>
                <a:tc>
                  <a:txBody>
                    <a:bodyPr/>
                    <a:lstStyle/>
                    <a:p>
                      <a:endParaRPr lang="en-IN"/>
                    </a:p>
                  </a:txBody>
                  <a:tcPr/>
                </a:tc>
                <a:tc>
                  <a:txBody>
                    <a:bodyPr/>
                    <a:lstStyle/>
                    <a:p>
                      <a:endParaRPr lang="en-IN"/>
                    </a:p>
                  </a:txBody>
                  <a:tcPr/>
                </a:tc>
                <a:tc>
                  <a:txBody>
                    <a:bodyPr/>
                    <a:lstStyle/>
                    <a:p>
                      <a:endParaRPr lang="en-IN" dirty="0"/>
                    </a:p>
                  </a:txBody>
                  <a:tcPr>
                    <a:solidFill>
                      <a:schemeClr val="accent5"/>
                    </a:solidFill>
                  </a:tcPr>
                </a:tc>
                <a:tc>
                  <a:txBody>
                    <a:bodyPr/>
                    <a:lstStyle/>
                    <a:p>
                      <a:endParaRPr lang="en-IN" dirty="0"/>
                    </a:p>
                  </a:txBody>
                  <a:tcPr>
                    <a:solidFill>
                      <a:schemeClr val="accent5"/>
                    </a:solidFill>
                  </a:tcPr>
                </a:tc>
                <a:tc>
                  <a:txBody>
                    <a:bodyPr/>
                    <a:lstStyle/>
                    <a:p>
                      <a:endParaRPr lang="en-IN" dirty="0"/>
                    </a:p>
                  </a:txBody>
                  <a:tcPr/>
                </a:tc>
                <a:extLst>
                  <a:ext uri="{0D108BD9-81ED-4DB2-BD59-A6C34878D82A}">
                    <a16:rowId xmlns:a16="http://schemas.microsoft.com/office/drawing/2014/main" xmlns="" val="798148696"/>
                  </a:ext>
                </a:extLst>
              </a:tr>
            </a:tbl>
          </a:graphicData>
        </a:graphic>
      </p:graphicFrame>
    </p:spTree>
    <p:extLst>
      <p:ext uri="{BB962C8B-B14F-4D97-AF65-F5344CB8AC3E}">
        <p14:creationId xmlns:p14="http://schemas.microsoft.com/office/powerpoint/2010/main" xmlns="" val="36440550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11C16-29CC-468B-B701-3D6329391F53}"/>
              </a:ext>
            </a:extLst>
          </p:cNvPr>
          <p:cNvSpPr>
            <a:spLocks noGrp="1"/>
          </p:cNvSpPr>
          <p:nvPr>
            <p:ph type="title"/>
          </p:nvPr>
        </p:nvSpPr>
        <p:spPr>
          <a:xfrm>
            <a:off x="838200" y="295457"/>
            <a:ext cx="10515600" cy="662485"/>
          </a:xfrm>
        </p:spPr>
        <p:txBody>
          <a:bodyPr>
            <a:normAutofit fontScale="90000"/>
          </a:bodyPr>
          <a:lstStyle/>
          <a:p>
            <a:r>
              <a:rPr lang="en-IN" b="1" dirty="0"/>
              <a:t>Mapping of SDGs with Principles (Continued)</a:t>
            </a:r>
          </a:p>
        </p:txBody>
      </p:sp>
      <p:graphicFrame>
        <p:nvGraphicFramePr>
          <p:cNvPr id="4" name="Content Placeholder 3">
            <a:extLst>
              <a:ext uri="{FF2B5EF4-FFF2-40B4-BE49-F238E27FC236}">
                <a16:creationId xmlns:a16="http://schemas.microsoft.com/office/drawing/2014/main" xmlns="" id="{C33160D3-101B-4EB9-8059-38F31E772E40}"/>
              </a:ext>
            </a:extLst>
          </p:cNvPr>
          <p:cNvGraphicFramePr>
            <a:graphicFrameLocks noGrp="1"/>
          </p:cNvGraphicFramePr>
          <p:nvPr>
            <p:ph idx="1"/>
          </p:nvPr>
        </p:nvGraphicFramePr>
        <p:xfrm>
          <a:off x="838200" y="1314949"/>
          <a:ext cx="10239108" cy="4257040"/>
        </p:xfrm>
        <a:graphic>
          <a:graphicData uri="http://schemas.openxmlformats.org/drawingml/2006/table">
            <a:tbl>
              <a:tblPr firstRow="1" bandRow="1">
                <a:tableStyleId>{5C22544A-7EE6-4342-B048-85BDC9FD1C3A}</a:tableStyleId>
              </a:tblPr>
              <a:tblGrid>
                <a:gridCol w="582972">
                  <a:extLst>
                    <a:ext uri="{9D8B030D-6E8A-4147-A177-3AD203B41FA5}">
                      <a16:colId xmlns:a16="http://schemas.microsoft.com/office/drawing/2014/main" xmlns="" val="1486034395"/>
                    </a:ext>
                  </a:extLst>
                </a:gridCol>
                <a:gridCol w="1670371">
                  <a:extLst>
                    <a:ext uri="{9D8B030D-6E8A-4147-A177-3AD203B41FA5}">
                      <a16:colId xmlns:a16="http://schemas.microsoft.com/office/drawing/2014/main" xmlns="" val="2249319378"/>
                    </a:ext>
                  </a:extLst>
                </a:gridCol>
                <a:gridCol w="836023">
                  <a:extLst>
                    <a:ext uri="{9D8B030D-6E8A-4147-A177-3AD203B41FA5}">
                      <a16:colId xmlns:a16="http://schemas.microsoft.com/office/drawing/2014/main" xmlns="" val="1674515443"/>
                    </a:ext>
                  </a:extLst>
                </a:gridCol>
                <a:gridCol w="792480">
                  <a:extLst>
                    <a:ext uri="{9D8B030D-6E8A-4147-A177-3AD203B41FA5}">
                      <a16:colId xmlns:a16="http://schemas.microsoft.com/office/drawing/2014/main" xmlns="" val="1354890070"/>
                    </a:ext>
                  </a:extLst>
                </a:gridCol>
                <a:gridCol w="772294">
                  <a:extLst>
                    <a:ext uri="{9D8B030D-6E8A-4147-A177-3AD203B41FA5}">
                      <a16:colId xmlns:a16="http://schemas.microsoft.com/office/drawing/2014/main" xmlns="" val="148223132"/>
                    </a:ext>
                  </a:extLst>
                </a:gridCol>
                <a:gridCol w="930828">
                  <a:extLst>
                    <a:ext uri="{9D8B030D-6E8A-4147-A177-3AD203B41FA5}">
                      <a16:colId xmlns:a16="http://schemas.microsoft.com/office/drawing/2014/main" xmlns="" val="114067269"/>
                    </a:ext>
                  </a:extLst>
                </a:gridCol>
                <a:gridCol w="930828">
                  <a:extLst>
                    <a:ext uri="{9D8B030D-6E8A-4147-A177-3AD203B41FA5}">
                      <a16:colId xmlns:a16="http://schemas.microsoft.com/office/drawing/2014/main" xmlns="" val="1860520401"/>
                    </a:ext>
                  </a:extLst>
                </a:gridCol>
                <a:gridCol w="930828">
                  <a:extLst>
                    <a:ext uri="{9D8B030D-6E8A-4147-A177-3AD203B41FA5}">
                      <a16:colId xmlns:a16="http://schemas.microsoft.com/office/drawing/2014/main" xmlns="" val="30173810"/>
                    </a:ext>
                  </a:extLst>
                </a:gridCol>
                <a:gridCol w="930828">
                  <a:extLst>
                    <a:ext uri="{9D8B030D-6E8A-4147-A177-3AD203B41FA5}">
                      <a16:colId xmlns:a16="http://schemas.microsoft.com/office/drawing/2014/main" xmlns="" val="773403556"/>
                    </a:ext>
                  </a:extLst>
                </a:gridCol>
                <a:gridCol w="930828">
                  <a:extLst>
                    <a:ext uri="{9D8B030D-6E8A-4147-A177-3AD203B41FA5}">
                      <a16:colId xmlns:a16="http://schemas.microsoft.com/office/drawing/2014/main" xmlns="" val="904147351"/>
                    </a:ext>
                  </a:extLst>
                </a:gridCol>
                <a:gridCol w="930828">
                  <a:extLst>
                    <a:ext uri="{9D8B030D-6E8A-4147-A177-3AD203B41FA5}">
                      <a16:colId xmlns:a16="http://schemas.microsoft.com/office/drawing/2014/main" xmlns="" val="742423176"/>
                    </a:ext>
                  </a:extLst>
                </a:gridCol>
              </a:tblGrid>
              <a:tr h="370840">
                <a:tc rowSpan="2">
                  <a:txBody>
                    <a:bodyPr/>
                    <a:lstStyle/>
                    <a:p>
                      <a:r>
                        <a:rPr lang="en-IN" dirty="0"/>
                        <a:t>SDG</a:t>
                      </a:r>
                    </a:p>
                    <a:p>
                      <a:r>
                        <a:rPr lang="en-IN" dirty="0"/>
                        <a:t>No.</a:t>
                      </a:r>
                    </a:p>
                  </a:txBody>
                  <a:tcPr/>
                </a:tc>
                <a:tc>
                  <a:txBody>
                    <a:bodyPr/>
                    <a:lstStyle/>
                    <a:p>
                      <a:r>
                        <a:rPr lang="en-IN" dirty="0"/>
                        <a:t>Principle ……&gt;</a:t>
                      </a:r>
                    </a:p>
                  </a:txBody>
                  <a:tcPr/>
                </a:tc>
                <a:tc>
                  <a:txBody>
                    <a:bodyPr/>
                    <a:lstStyle/>
                    <a:p>
                      <a:r>
                        <a:rPr lang="en-IN" dirty="0"/>
                        <a:t>1</a:t>
                      </a:r>
                    </a:p>
                  </a:txBody>
                  <a:tcPr/>
                </a:tc>
                <a:tc>
                  <a:txBody>
                    <a:bodyPr/>
                    <a:lstStyle/>
                    <a:p>
                      <a:r>
                        <a:rPr lang="en-IN" dirty="0"/>
                        <a:t>2</a:t>
                      </a:r>
                    </a:p>
                  </a:txBody>
                  <a:tcPr/>
                </a:tc>
                <a:tc>
                  <a:txBody>
                    <a:bodyPr/>
                    <a:lstStyle/>
                    <a:p>
                      <a:r>
                        <a:rPr lang="en-IN" dirty="0"/>
                        <a:t>3</a:t>
                      </a:r>
                    </a:p>
                  </a:txBody>
                  <a:tcPr/>
                </a:tc>
                <a:tc>
                  <a:txBody>
                    <a:bodyPr/>
                    <a:lstStyle/>
                    <a:p>
                      <a:r>
                        <a:rPr lang="en-IN" dirty="0"/>
                        <a:t>4</a:t>
                      </a:r>
                    </a:p>
                  </a:txBody>
                  <a:tcPr/>
                </a:tc>
                <a:tc>
                  <a:txBody>
                    <a:bodyPr/>
                    <a:lstStyle/>
                    <a:p>
                      <a:r>
                        <a:rPr lang="en-IN" dirty="0"/>
                        <a:t>5</a:t>
                      </a:r>
                    </a:p>
                  </a:txBody>
                  <a:tcPr/>
                </a:tc>
                <a:tc>
                  <a:txBody>
                    <a:bodyPr/>
                    <a:lstStyle/>
                    <a:p>
                      <a:r>
                        <a:rPr lang="en-IN" dirty="0"/>
                        <a:t>6</a:t>
                      </a:r>
                    </a:p>
                  </a:txBody>
                  <a:tcPr/>
                </a:tc>
                <a:tc>
                  <a:txBody>
                    <a:bodyPr/>
                    <a:lstStyle/>
                    <a:p>
                      <a:r>
                        <a:rPr lang="en-IN" dirty="0"/>
                        <a:t>7</a:t>
                      </a:r>
                    </a:p>
                  </a:txBody>
                  <a:tcPr/>
                </a:tc>
                <a:tc>
                  <a:txBody>
                    <a:bodyPr/>
                    <a:lstStyle/>
                    <a:p>
                      <a:r>
                        <a:rPr lang="en-IN" dirty="0"/>
                        <a:t>8</a:t>
                      </a:r>
                    </a:p>
                  </a:txBody>
                  <a:tcPr/>
                </a:tc>
                <a:tc>
                  <a:txBody>
                    <a:bodyPr/>
                    <a:lstStyle/>
                    <a:p>
                      <a:r>
                        <a:rPr lang="en-IN" dirty="0"/>
                        <a:t>9</a:t>
                      </a:r>
                    </a:p>
                  </a:txBody>
                  <a:tcPr/>
                </a:tc>
                <a:extLst>
                  <a:ext uri="{0D108BD9-81ED-4DB2-BD59-A6C34878D82A}">
                    <a16:rowId xmlns:a16="http://schemas.microsoft.com/office/drawing/2014/main" xmlns="" val="3255034775"/>
                  </a:ext>
                </a:extLst>
              </a:tr>
              <a:tr h="0">
                <a:tc vMerge="1">
                  <a:txBody>
                    <a:bodyPr/>
                    <a:lstStyle/>
                    <a:p>
                      <a:endParaRPr lang="en-IN" dirty="0"/>
                    </a:p>
                  </a:txBody>
                  <a:tcPr/>
                </a:tc>
                <a:tc>
                  <a:txBody>
                    <a:bodyPr/>
                    <a:lstStyle/>
                    <a:p>
                      <a:r>
                        <a:rPr lang="en-IN" sz="1600" dirty="0"/>
                        <a:t>Description</a:t>
                      </a:r>
                    </a:p>
                  </a:txBody>
                  <a:tcPr/>
                </a:tc>
                <a:tc>
                  <a:txBody>
                    <a:bodyPr/>
                    <a:lstStyle/>
                    <a:p>
                      <a:r>
                        <a:rPr lang="en-IN" sz="900" dirty="0"/>
                        <a:t>Ethical, Transparent &amp; Accountable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Goods/</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services safe &amp; sustainable </a:t>
                      </a:r>
                    </a:p>
                  </a:txBody>
                  <a:tcPr/>
                </a:tc>
                <a:tc>
                  <a:txBody>
                    <a:bodyPr/>
                    <a:lstStyle/>
                    <a:p>
                      <a:r>
                        <a:rPr lang="en-IN" sz="900" dirty="0"/>
                        <a:t>Well Being of employees</a:t>
                      </a:r>
                    </a:p>
                  </a:txBody>
                  <a:tcPr/>
                </a:tc>
                <a:tc>
                  <a:txBody>
                    <a:bodyPr/>
                    <a:lstStyle/>
                    <a:p>
                      <a:r>
                        <a:rPr lang="en-IN" sz="900" dirty="0"/>
                        <a:t>Responsiveness to stakeholder interest</a:t>
                      </a:r>
                    </a:p>
                  </a:txBody>
                  <a:tcPr/>
                </a:tc>
                <a:tc>
                  <a:txBody>
                    <a:bodyPr/>
                    <a:lstStyle/>
                    <a:p>
                      <a:r>
                        <a:rPr lang="en-IN" sz="900" dirty="0"/>
                        <a:t>Respect and Promote Human Rights</a:t>
                      </a:r>
                    </a:p>
                  </a:txBody>
                  <a:tcPr/>
                </a:tc>
                <a:tc>
                  <a:txBody>
                    <a:bodyPr/>
                    <a:lstStyle/>
                    <a:p>
                      <a:r>
                        <a:rPr lang="en-IN" sz="900" dirty="0"/>
                        <a:t>Protect &amp; Restore Environment</a:t>
                      </a:r>
                    </a:p>
                  </a:txBody>
                  <a:tcPr/>
                </a:tc>
                <a:tc>
                  <a:txBody>
                    <a:bodyPr/>
                    <a:lstStyle/>
                    <a:p>
                      <a:r>
                        <a:rPr lang="en-IN" sz="900" dirty="0"/>
                        <a:t>Responsible Advocacy</a:t>
                      </a:r>
                    </a:p>
                  </a:txBody>
                  <a:tcPr/>
                </a:tc>
                <a:tc>
                  <a:txBody>
                    <a:bodyPr/>
                    <a:lstStyle/>
                    <a:p>
                      <a:r>
                        <a:rPr lang="en-IN" sz="900" dirty="0"/>
                        <a:t>Inclusive Growth &amp; Equitable Development</a:t>
                      </a:r>
                    </a:p>
                  </a:txBody>
                  <a:tcPr/>
                </a:tc>
                <a:tc>
                  <a:txBody>
                    <a:bodyPr/>
                    <a:lstStyle/>
                    <a:p>
                      <a:r>
                        <a:rPr lang="en-IN" sz="900" dirty="0"/>
                        <a:t>Provide Value to Customers in a responsible manner </a:t>
                      </a:r>
                    </a:p>
                  </a:txBody>
                  <a:tcPr/>
                </a:tc>
                <a:extLst>
                  <a:ext uri="{0D108BD9-81ED-4DB2-BD59-A6C34878D82A}">
                    <a16:rowId xmlns:a16="http://schemas.microsoft.com/office/drawing/2014/main" xmlns="" val="1933055284"/>
                  </a:ext>
                </a:extLst>
              </a:tr>
              <a:tr h="370840">
                <a:tc>
                  <a:txBody>
                    <a:bodyPr/>
                    <a:lstStyle/>
                    <a:p>
                      <a:r>
                        <a:rPr lang="en-IN" dirty="0"/>
                        <a:t>12</a:t>
                      </a:r>
                    </a:p>
                  </a:txBody>
                  <a:tcPr/>
                </a:tc>
                <a:tc>
                  <a:txBody>
                    <a:bodyPr/>
                    <a:lstStyle/>
                    <a:p>
                      <a:r>
                        <a:rPr lang="en-IN" sz="1600" dirty="0"/>
                        <a:t>Responsible Cons. &amp; Production</a:t>
                      </a:r>
                    </a:p>
                  </a:txBody>
                  <a:tcPr/>
                </a:tc>
                <a:tc>
                  <a:txBody>
                    <a:bodyPr/>
                    <a:lstStyle/>
                    <a:p>
                      <a:endParaRPr lang="en-IN"/>
                    </a:p>
                  </a:txBody>
                  <a:tcPr/>
                </a:tc>
                <a:tc>
                  <a:txBody>
                    <a:bodyPr/>
                    <a:lstStyle/>
                    <a:p>
                      <a:endParaRPr lang="en-IN" dirty="0"/>
                    </a:p>
                  </a:txBody>
                  <a:tcPr>
                    <a:solidFill>
                      <a:schemeClr val="accent5"/>
                    </a:solidFill>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dirty="0"/>
                    </a:p>
                  </a:txBody>
                  <a:tcPr>
                    <a:solidFill>
                      <a:schemeClr val="accent5"/>
                    </a:solidFill>
                  </a:tcPr>
                </a:tc>
                <a:tc>
                  <a:txBody>
                    <a:bodyPr/>
                    <a:lstStyle/>
                    <a:p>
                      <a:endParaRPr lang="en-IN" dirty="0"/>
                    </a:p>
                  </a:txBody>
                  <a:tcPr/>
                </a:tc>
                <a:tc>
                  <a:txBody>
                    <a:bodyPr/>
                    <a:lstStyle/>
                    <a:p>
                      <a:endParaRPr lang="en-IN"/>
                    </a:p>
                  </a:txBody>
                  <a:tcPr/>
                </a:tc>
                <a:tc>
                  <a:txBody>
                    <a:bodyPr/>
                    <a:lstStyle/>
                    <a:p>
                      <a:endParaRPr lang="en-IN" dirty="0"/>
                    </a:p>
                  </a:txBody>
                  <a:tcPr>
                    <a:solidFill>
                      <a:schemeClr val="accent5"/>
                    </a:solidFill>
                  </a:tcPr>
                </a:tc>
                <a:extLst>
                  <a:ext uri="{0D108BD9-81ED-4DB2-BD59-A6C34878D82A}">
                    <a16:rowId xmlns:a16="http://schemas.microsoft.com/office/drawing/2014/main" xmlns="" val="1371211938"/>
                  </a:ext>
                </a:extLst>
              </a:tr>
              <a:tr h="370840">
                <a:tc>
                  <a:txBody>
                    <a:bodyPr/>
                    <a:lstStyle/>
                    <a:p>
                      <a:r>
                        <a:rPr lang="en-IN" dirty="0"/>
                        <a:t>13</a:t>
                      </a:r>
                    </a:p>
                  </a:txBody>
                  <a:tcPr/>
                </a:tc>
                <a:tc>
                  <a:txBody>
                    <a:bodyPr/>
                    <a:lstStyle/>
                    <a:p>
                      <a:r>
                        <a:rPr lang="en-IN" sz="1600" dirty="0"/>
                        <a:t>Climate Action</a:t>
                      </a:r>
                    </a:p>
                  </a:txBody>
                  <a:tcPr/>
                </a:tc>
                <a:tc>
                  <a:txBody>
                    <a:bodyPr/>
                    <a:lstStyle/>
                    <a:p>
                      <a:endParaRPr lang="en-IN"/>
                    </a:p>
                  </a:txBody>
                  <a:tcPr/>
                </a:tc>
                <a:tc>
                  <a:txBody>
                    <a:bodyPr/>
                    <a:lstStyle/>
                    <a:p>
                      <a:endParaRPr lang="en-IN" dirty="0"/>
                    </a:p>
                  </a:txBody>
                  <a:tcPr>
                    <a:solidFill>
                      <a:schemeClr val="accent5"/>
                    </a:solidFill>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dirty="0"/>
                    </a:p>
                  </a:txBody>
                  <a:tcPr>
                    <a:solidFill>
                      <a:schemeClr val="accent5"/>
                    </a:solidFill>
                  </a:tcPr>
                </a:tc>
                <a:tc>
                  <a:txBody>
                    <a:bodyPr/>
                    <a:lstStyle/>
                    <a:p>
                      <a:endParaRPr lang="en-IN" dirty="0"/>
                    </a:p>
                  </a:txBody>
                  <a:tcPr>
                    <a:solidFill>
                      <a:schemeClr val="accent5"/>
                    </a:solidFill>
                  </a:tcPr>
                </a:tc>
                <a:tc>
                  <a:txBody>
                    <a:bodyPr/>
                    <a:lstStyle/>
                    <a:p>
                      <a:endParaRPr lang="en-IN" dirty="0"/>
                    </a:p>
                  </a:txBody>
                  <a:tcPr>
                    <a:solidFill>
                      <a:schemeClr val="accent5"/>
                    </a:solidFill>
                  </a:tcPr>
                </a:tc>
                <a:tc>
                  <a:txBody>
                    <a:bodyPr/>
                    <a:lstStyle/>
                    <a:p>
                      <a:endParaRPr lang="en-IN"/>
                    </a:p>
                  </a:txBody>
                  <a:tcPr/>
                </a:tc>
                <a:extLst>
                  <a:ext uri="{0D108BD9-81ED-4DB2-BD59-A6C34878D82A}">
                    <a16:rowId xmlns:a16="http://schemas.microsoft.com/office/drawing/2014/main" xmlns="" val="1007868730"/>
                  </a:ext>
                </a:extLst>
              </a:tr>
              <a:tr h="370840">
                <a:tc>
                  <a:txBody>
                    <a:bodyPr/>
                    <a:lstStyle/>
                    <a:p>
                      <a:r>
                        <a:rPr lang="en-IN" dirty="0"/>
                        <a:t>14</a:t>
                      </a:r>
                    </a:p>
                  </a:txBody>
                  <a:tcPr/>
                </a:tc>
                <a:tc>
                  <a:txBody>
                    <a:bodyPr/>
                    <a:lstStyle/>
                    <a:p>
                      <a:r>
                        <a:rPr lang="en-IN" sz="1600" dirty="0"/>
                        <a:t>Life below water</a:t>
                      </a:r>
                    </a:p>
                  </a:txBody>
                  <a:tcPr/>
                </a:tc>
                <a:tc>
                  <a:txBody>
                    <a:bodyPr/>
                    <a:lstStyle/>
                    <a:p>
                      <a:endParaRPr lang="en-IN"/>
                    </a:p>
                  </a:txBody>
                  <a:tcPr/>
                </a:tc>
                <a:tc>
                  <a:txBody>
                    <a:bodyPr/>
                    <a:lstStyle/>
                    <a:p>
                      <a:endParaRPr lang="en-IN" dirty="0"/>
                    </a:p>
                  </a:txBody>
                  <a:tcPr>
                    <a:solidFill>
                      <a:schemeClr val="accent5"/>
                    </a:solidFill>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dirty="0"/>
                    </a:p>
                  </a:txBody>
                  <a:tcPr>
                    <a:solidFill>
                      <a:schemeClr val="accent5"/>
                    </a:solidFill>
                  </a:tcPr>
                </a:tc>
                <a:tc>
                  <a:txBody>
                    <a:bodyPr/>
                    <a:lstStyle/>
                    <a:p>
                      <a:endParaRPr lang="en-IN" dirty="0"/>
                    </a:p>
                  </a:txBody>
                  <a:tcPr>
                    <a:solidFill>
                      <a:schemeClr val="accent5"/>
                    </a:solidFill>
                  </a:tcPr>
                </a:tc>
                <a:tc>
                  <a:txBody>
                    <a:bodyPr/>
                    <a:lstStyle/>
                    <a:p>
                      <a:endParaRPr lang="en-IN" dirty="0"/>
                    </a:p>
                  </a:txBody>
                  <a:tcPr>
                    <a:solidFill>
                      <a:schemeClr val="accent5"/>
                    </a:solidFill>
                  </a:tcPr>
                </a:tc>
                <a:tc>
                  <a:txBody>
                    <a:bodyPr/>
                    <a:lstStyle/>
                    <a:p>
                      <a:endParaRPr lang="en-IN" dirty="0"/>
                    </a:p>
                  </a:txBody>
                  <a:tcPr>
                    <a:solidFill>
                      <a:schemeClr val="accent5"/>
                    </a:solidFill>
                  </a:tcPr>
                </a:tc>
                <a:extLst>
                  <a:ext uri="{0D108BD9-81ED-4DB2-BD59-A6C34878D82A}">
                    <a16:rowId xmlns:a16="http://schemas.microsoft.com/office/drawing/2014/main" xmlns="" val="2970492528"/>
                  </a:ext>
                </a:extLst>
              </a:tr>
              <a:tr h="370840">
                <a:tc>
                  <a:txBody>
                    <a:bodyPr/>
                    <a:lstStyle/>
                    <a:p>
                      <a:r>
                        <a:rPr lang="en-IN" dirty="0"/>
                        <a:t>15</a:t>
                      </a:r>
                    </a:p>
                  </a:txBody>
                  <a:tcPr/>
                </a:tc>
                <a:tc>
                  <a:txBody>
                    <a:bodyPr/>
                    <a:lstStyle/>
                    <a:p>
                      <a:r>
                        <a:rPr lang="en-IN" dirty="0"/>
                        <a:t>Life on Land</a:t>
                      </a:r>
                    </a:p>
                  </a:txBody>
                  <a:tcPr/>
                </a:tc>
                <a:tc>
                  <a:txBody>
                    <a:bodyPr/>
                    <a:lstStyle/>
                    <a:p>
                      <a:endParaRPr lang="en-IN"/>
                    </a:p>
                  </a:txBody>
                  <a:tcPr/>
                </a:tc>
                <a:tc>
                  <a:txBody>
                    <a:bodyPr/>
                    <a:lstStyle/>
                    <a:p>
                      <a:endParaRPr lang="en-IN" dirty="0"/>
                    </a:p>
                  </a:txBody>
                  <a:tcPr>
                    <a:solidFill>
                      <a:schemeClr val="accent5"/>
                    </a:solidFill>
                  </a:tcPr>
                </a:tc>
                <a:tc>
                  <a:txBody>
                    <a:bodyPr/>
                    <a:lstStyle/>
                    <a:p>
                      <a:endParaRPr lang="en-IN"/>
                    </a:p>
                  </a:txBody>
                  <a:tcPr/>
                </a:tc>
                <a:tc>
                  <a:txBody>
                    <a:bodyPr/>
                    <a:lstStyle/>
                    <a:p>
                      <a:endParaRPr lang="en-IN"/>
                    </a:p>
                  </a:txBody>
                  <a:tcPr/>
                </a:tc>
                <a:tc>
                  <a:txBody>
                    <a:bodyPr/>
                    <a:lstStyle/>
                    <a:p>
                      <a:endParaRPr lang="en-IN"/>
                    </a:p>
                  </a:txBody>
                  <a:tcPr/>
                </a:tc>
                <a:tc>
                  <a:txBody>
                    <a:bodyPr/>
                    <a:lstStyle/>
                    <a:p>
                      <a:endParaRPr lang="en-IN" dirty="0"/>
                    </a:p>
                  </a:txBody>
                  <a:tcPr>
                    <a:solidFill>
                      <a:schemeClr val="accent5"/>
                    </a:solidFill>
                  </a:tcPr>
                </a:tc>
                <a:tc>
                  <a:txBody>
                    <a:bodyPr/>
                    <a:lstStyle/>
                    <a:p>
                      <a:endParaRPr lang="en-IN" dirty="0"/>
                    </a:p>
                  </a:txBody>
                  <a:tcPr>
                    <a:solidFill>
                      <a:schemeClr val="accent5"/>
                    </a:solidFill>
                  </a:tcPr>
                </a:tc>
                <a:tc>
                  <a:txBody>
                    <a:bodyPr/>
                    <a:lstStyle/>
                    <a:p>
                      <a:endParaRPr lang="en-IN" dirty="0"/>
                    </a:p>
                  </a:txBody>
                  <a:tcPr>
                    <a:solidFill>
                      <a:schemeClr val="accent5"/>
                    </a:solidFill>
                  </a:tcPr>
                </a:tc>
                <a:tc>
                  <a:txBody>
                    <a:bodyPr/>
                    <a:lstStyle/>
                    <a:p>
                      <a:endParaRPr lang="en-IN" dirty="0"/>
                    </a:p>
                  </a:txBody>
                  <a:tcPr>
                    <a:solidFill>
                      <a:schemeClr val="accent5"/>
                    </a:solidFill>
                  </a:tcPr>
                </a:tc>
                <a:extLst>
                  <a:ext uri="{0D108BD9-81ED-4DB2-BD59-A6C34878D82A}">
                    <a16:rowId xmlns:a16="http://schemas.microsoft.com/office/drawing/2014/main" xmlns="" val="103328421"/>
                  </a:ext>
                </a:extLst>
              </a:tr>
              <a:tr h="370840">
                <a:tc>
                  <a:txBody>
                    <a:bodyPr/>
                    <a:lstStyle/>
                    <a:p>
                      <a:r>
                        <a:rPr lang="en-IN" dirty="0"/>
                        <a:t>16</a:t>
                      </a:r>
                    </a:p>
                  </a:txBody>
                  <a:tcPr/>
                </a:tc>
                <a:tc>
                  <a:txBody>
                    <a:bodyPr/>
                    <a:lstStyle/>
                    <a:p>
                      <a:r>
                        <a:rPr lang="en-IN" dirty="0"/>
                        <a:t>Peace, Justice and Strong Institutions</a:t>
                      </a:r>
                    </a:p>
                  </a:txBody>
                  <a:tcPr/>
                </a:tc>
                <a:tc>
                  <a:txBody>
                    <a:bodyPr/>
                    <a:lstStyle/>
                    <a:p>
                      <a:endParaRPr lang="en-IN" dirty="0"/>
                    </a:p>
                  </a:txBody>
                  <a:tcPr>
                    <a:solidFill>
                      <a:schemeClr val="accent5"/>
                    </a:solidFill>
                  </a:tcPr>
                </a:tc>
                <a:tc>
                  <a:txBody>
                    <a:bodyPr/>
                    <a:lstStyle/>
                    <a:p>
                      <a:endParaRPr lang="en-IN" dirty="0"/>
                    </a:p>
                  </a:txBody>
                  <a:tcPr/>
                </a:tc>
                <a:tc>
                  <a:txBody>
                    <a:bodyPr/>
                    <a:lstStyle/>
                    <a:p>
                      <a:endParaRPr lang="en-IN" dirty="0"/>
                    </a:p>
                  </a:txBody>
                  <a:tcPr>
                    <a:solidFill>
                      <a:schemeClr val="accent5"/>
                    </a:solidFill>
                  </a:tcPr>
                </a:tc>
                <a:tc>
                  <a:txBody>
                    <a:bodyPr/>
                    <a:lstStyle/>
                    <a:p>
                      <a:endParaRPr lang="en-IN" dirty="0"/>
                    </a:p>
                  </a:txBody>
                  <a:tcPr>
                    <a:solidFill>
                      <a:schemeClr val="accent5"/>
                    </a:solidFill>
                  </a:tcPr>
                </a:tc>
                <a:tc>
                  <a:txBody>
                    <a:bodyPr/>
                    <a:lstStyle/>
                    <a:p>
                      <a:endParaRPr lang="en-IN" dirty="0"/>
                    </a:p>
                  </a:txBody>
                  <a:tcPr>
                    <a:solidFill>
                      <a:schemeClr val="accent5"/>
                    </a:solidFill>
                  </a:tcPr>
                </a:tc>
                <a:tc>
                  <a:txBody>
                    <a:bodyPr/>
                    <a:lstStyle/>
                    <a:p>
                      <a:endParaRPr lang="en-IN" dirty="0"/>
                    </a:p>
                  </a:txBody>
                  <a:tcPr/>
                </a:tc>
                <a:tc>
                  <a:txBody>
                    <a:bodyPr/>
                    <a:lstStyle/>
                    <a:p>
                      <a:endParaRPr lang="en-IN" dirty="0"/>
                    </a:p>
                  </a:txBody>
                  <a:tcPr/>
                </a:tc>
                <a:tc>
                  <a:txBody>
                    <a:bodyPr/>
                    <a:lstStyle/>
                    <a:p>
                      <a:endParaRPr lang="en-IN" dirty="0"/>
                    </a:p>
                  </a:txBody>
                  <a:tcPr>
                    <a:solidFill>
                      <a:schemeClr val="accent5"/>
                    </a:solidFill>
                  </a:tcPr>
                </a:tc>
                <a:tc>
                  <a:txBody>
                    <a:bodyPr/>
                    <a:lstStyle/>
                    <a:p>
                      <a:endParaRPr lang="en-IN" dirty="0"/>
                    </a:p>
                  </a:txBody>
                  <a:tcPr/>
                </a:tc>
                <a:extLst>
                  <a:ext uri="{0D108BD9-81ED-4DB2-BD59-A6C34878D82A}">
                    <a16:rowId xmlns:a16="http://schemas.microsoft.com/office/drawing/2014/main" xmlns="" val="798148696"/>
                  </a:ext>
                </a:extLst>
              </a:tr>
              <a:tr h="370840">
                <a:tc>
                  <a:txBody>
                    <a:bodyPr/>
                    <a:lstStyle/>
                    <a:p>
                      <a:r>
                        <a:rPr lang="en-IN" dirty="0"/>
                        <a:t>17</a:t>
                      </a:r>
                    </a:p>
                  </a:txBody>
                  <a:tcPr/>
                </a:tc>
                <a:tc>
                  <a:txBody>
                    <a:bodyPr/>
                    <a:lstStyle/>
                    <a:p>
                      <a:r>
                        <a:rPr lang="en-IN" dirty="0"/>
                        <a:t>Partnership for the goals</a:t>
                      </a:r>
                    </a:p>
                  </a:txBody>
                  <a:tcPr/>
                </a:tc>
                <a:tc>
                  <a:txBody>
                    <a:bodyPr/>
                    <a:lstStyle/>
                    <a:p>
                      <a:endParaRPr lang="en-IN" dirty="0"/>
                    </a:p>
                  </a:txBody>
                  <a:tcPr>
                    <a:solidFill>
                      <a:schemeClr val="accent5"/>
                    </a:solidFill>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solidFill>
                      <a:schemeClr val="accent5"/>
                    </a:solidFill>
                  </a:tcPr>
                </a:tc>
                <a:tc>
                  <a:txBody>
                    <a:bodyPr/>
                    <a:lstStyle/>
                    <a:p>
                      <a:endParaRPr lang="en-IN" dirty="0"/>
                    </a:p>
                  </a:txBody>
                  <a:tcPr>
                    <a:solidFill>
                      <a:schemeClr val="accent5"/>
                    </a:solidFill>
                  </a:tcPr>
                </a:tc>
                <a:tc>
                  <a:txBody>
                    <a:bodyPr/>
                    <a:lstStyle/>
                    <a:p>
                      <a:endParaRPr lang="en-IN" dirty="0"/>
                    </a:p>
                  </a:txBody>
                  <a:tcPr/>
                </a:tc>
                <a:extLst>
                  <a:ext uri="{0D108BD9-81ED-4DB2-BD59-A6C34878D82A}">
                    <a16:rowId xmlns:a16="http://schemas.microsoft.com/office/drawing/2014/main" xmlns="" val="504390163"/>
                  </a:ext>
                </a:extLst>
              </a:tr>
            </a:tbl>
          </a:graphicData>
        </a:graphic>
      </p:graphicFrame>
    </p:spTree>
    <p:extLst>
      <p:ext uri="{BB962C8B-B14F-4D97-AF65-F5344CB8AC3E}">
        <p14:creationId xmlns:p14="http://schemas.microsoft.com/office/powerpoint/2010/main" xmlns="" val="29478449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8C1858-5A37-412D-B758-72F7AB20A24F}"/>
              </a:ext>
            </a:extLst>
          </p:cNvPr>
          <p:cNvSpPr>
            <a:spLocks noGrp="1"/>
          </p:cNvSpPr>
          <p:nvPr>
            <p:ph type="ctrTitle"/>
          </p:nvPr>
        </p:nvSpPr>
        <p:spPr>
          <a:xfrm>
            <a:off x="1524000" y="1454331"/>
            <a:ext cx="9144000" cy="2917372"/>
          </a:xfrm>
        </p:spPr>
        <p:txBody>
          <a:bodyPr>
            <a:normAutofit/>
          </a:bodyPr>
          <a:lstStyle/>
          <a:p>
            <a:r>
              <a:rPr lang="en-IN" b="1" dirty="0"/>
              <a:t>PRINCIPLE-WISE</a:t>
            </a:r>
            <a:br>
              <a:rPr lang="en-IN" b="1" dirty="0"/>
            </a:br>
            <a:r>
              <a:rPr lang="en-IN" b="1" dirty="0"/>
              <a:t>PERFORMANCE</a:t>
            </a:r>
            <a:br>
              <a:rPr lang="en-IN" b="1" dirty="0"/>
            </a:br>
            <a:r>
              <a:rPr lang="en-IN" b="1" dirty="0"/>
              <a:t>DISCLOSURES</a:t>
            </a:r>
          </a:p>
        </p:txBody>
      </p:sp>
      <p:sp>
        <p:nvSpPr>
          <p:cNvPr id="3" name="Subtitle 2">
            <a:extLst>
              <a:ext uri="{FF2B5EF4-FFF2-40B4-BE49-F238E27FC236}">
                <a16:creationId xmlns:a16="http://schemas.microsoft.com/office/drawing/2014/main" xmlns="" id="{009420DA-CE59-43AE-B92A-14B0B239C8E0}"/>
              </a:ext>
            </a:extLst>
          </p:cNvPr>
          <p:cNvSpPr>
            <a:spLocks noGrp="1"/>
          </p:cNvSpPr>
          <p:nvPr>
            <p:ph type="subTitle" idx="1"/>
          </p:nvPr>
        </p:nvSpPr>
        <p:spPr>
          <a:xfrm>
            <a:off x="1524000" y="4702628"/>
            <a:ext cx="9144000" cy="555171"/>
          </a:xfrm>
        </p:spPr>
        <p:txBody>
          <a:bodyPr/>
          <a:lstStyle/>
          <a:p>
            <a:endParaRPr lang="en-IN" dirty="0"/>
          </a:p>
        </p:txBody>
      </p:sp>
    </p:spTree>
    <p:extLst>
      <p:ext uri="{BB962C8B-B14F-4D97-AF65-F5344CB8AC3E}">
        <p14:creationId xmlns:p14="http://schemas.microsoft.com/office/powerpoint/2010/main" xmlns="" val="13715754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9BB415-54C8-88A9-3E08-466EB9EDEB50}"/>
              </a:ext>
            </a:extLst>
          </p:cNvPr>
          <p:cNvSpPr>
            <a:spLocks noGrp="1"/>
          </p:cNvSpPr>
          <p:nvPr>
            <p:ph type="title"/>
          </p:nvPr>
        </p:nvSpPr>
        <p:spPr>
          <a:xfrm>
            <a:off x="838200" y="365126"/>
            <a:ext cx="10515600" cy="737810"/>
          </a:xfrm>
        </p:spPr>
        <p:txBody>
          <a:bodyPr/>
          <a:lstStyle/>
          <a:p>
            <a:pPr algn="ctr"/>
            <a:r>
              <a:rPr lang="en-IN" b="1" dirty="0"/>
              <a:t>Data Points in BRSR</a:t>
            </a:r>
          </a:p>
        </p:txBody>
      </p:sp>
      <p:sp>
        <p:nvSpPr>
          <p:cNvPr id="3" name="Content Placeholder 2">
            <a:extLst>
              <a:ext uri="{FF2B5EF4-FFF2-40B4-BE49-F238E27FC236}">
                <a16:creationId xmlns:a16="http://schemas.microsoft.com/office/drawing/2014/main" xmlns="" id="{51BBECE1-E723-21CC-F95B-E95825F1C35F}"/>
              </a:ext>
            </a:extLst>
          </p:cNvPr>
          <p:cNvSpPr>
            <a:spLocks noGrp="1"/>
          </p:cNvSpPr>
          <p:nvPr>
            <p:ph idx="1"/>
          </p:nvPr>
        </p:nvSpPr>
        <p:spPr>
          <a:xfrm>
            <a:off x="838200" y="1348033"/>
            <a:ext cx="10515600" cy="4828930"/>
          </a:xfrm>
        </p:spPr>
        <p:txBody>
          <a:bodyPr>
            <a:normAutofit fontScale="77500" lnSpcReduction="20000"/>
          </a:bodyPr>
          <a:lstStyle/>
          <a:p>
            <a:endParaRPr lang="en-IN" sz="3500" dirty="0"/>
          </a:p>
          <a:p>
            <a:r>
              <a:rPr lang="en-IN" sz="3500" dirty="0"/>
              <a:t>Estimated that there are 147 Data Points in the BRSR format as summarised below: -</a:t>
            </a:r>
          </a:p>
          <a:p>
            <a:pPr marL="457200" lvl="1" indent="0">
              <a:buNone/>
            </a:pPr>
            <a:endParaRPr lang="en-IN" sz="3500" dirty="0"/>
          </a:p>
          <a:p>
            <a:pPr marL="457200" lvl="1" indent="0">
              <a:buNone/>
            </a:pPr>
            <a:r>
              <a:rPr lang="en-IN" sz="3500" dirty="0"/>
              <a:t>Section A (General Information) 	:     26</a:t>
            </a:r>
          </a:p>
          <a:p>
            <a:pPr marL="457200" lvl="1" indent="0">
              <a:buNone/>
            </a:pPr>
            <a:endParaRPr lang="en-IN" sz="3500" dirty="0"/>
          </a:p>
          <a:p>
            <a:pPr marL="457200" lvl="1" indent="0">
              <a:buNone/>
            </a:pPr>
            <a:r>
              <a:rPr lang="en-IN" sz="3500" dirty="0"/>
              <a:t>Section B (Management Response)	:     12</a:t>
            </a:r>
          </a:p>
          <a:p>
            <a:pPr marL="457200" lvl="1" indent="0">
              <a:buNone/>
            </a:pPr>
            <a:endParaRPr lang="en-IN" sz="3500" dirty="0"/>
          </a:p>
          <a:p>
            <a:pPr marL="457200" lvl="1" indent="0">
              <a:buNone/>
            </a:pPr>
            <a:r>
              <a:rPr lang="en-IN" sz="3500" dirty="0"/>
              <a:t>Principle-wise Indicators		:   109 </a:t>
            </a:r>
          </a:p>
          <a:p>
            <a:pPr marL="457200" lvl="1" indent="0">
              <a:buNone/>
            </a:pPr>
            <a:r>
              <a:rPr lang="en-IN" sz="3500" dirty="0"/>
              <a:t>						    (including 16 in BRSR Core)</a:t>
            </a:r>
          </a:p>
          <a:p>
            <a:pPr marL="457200" lvl="1" indent="0">
              <a:buNone/>
            </a:pPr>
            <a:endParaRPr lang="en-IN" sz="3500" dirty="0"/>
          </a:p>
          <a:p>
            <a:pPr marL="457200" lvl="1" indent="0">
              <a:buNone/>
            </a:pPr>
            <a:r>
              <a:rPr lang="en-IN" sz="3500" dirty="0"/>
              <a:t>Total					:   147</a:t>
            </a:r>
            <a:endParaRPr lang="en-IN" dirty="0"/>
          </a:p>
          <a:p>
            <a:pPr marL="457200" lvl="1" indent="0">
              <a:buNone/>
            </a:pPr>
            <a:r>
              <a:rPr lang="en-IN" dirty="0"/>
              <a:t>	</a:t>
            </a:r>
          </a:p>
        </p:txBody>
      </p:sp>
    </p:spTree>
    <p:extLst>
      <p:ext uri="{BB962C8B-B14F-4D97-AF65-F5344CB8AC3E}">
        <p14:creationId xmlns:p14="http://schemas.microsoft.com/office/powerpoint/2010/main" xmlns="" val="33536805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1368BF-9996-1810-CAA5-C11459762AFC}"/>
              </a:ext>
            </a:extLst>
          </p:cNvPr>
          <p:cNvSpPr>
            <a:spLocks noGrp="1"/>
          </p:cNvSpPr>
          <p:nvPr>
            <p:ph type="title"/>
          </p:nvPr>
        </p:nvSpPr>
        <p:spPr>
          <a:xfrm>
            <a:off x="838200" y="365126"/>
            <a:ext cx="10515600" cy="690676"/>
          </a:xfrm>
        </p:spPr>
        <p:txBody>
          <a:bodyPr>
            <a:normAutofit fontScale="90000"/>
          </a:bodyPr>
          <a:lstStyle/>
          <a:p>
            <a:pPr algn="ctr"/>
            <a:r>
              <a:rPr lang="en-IN" dirty="0"/>
              <a:t>Data Points – 9 BRSR Principles</a:t>
            </a:r>
          </a:p>
        </p:txBody>
      </p:sp>
      <p:graphicFrame>
        <p:nvGraphicFramePr>
          <p:cNvPr id="4" name="Table 4">
            <a:extLst>
              <a:ext uri="{FF2B5EF4-FFF2-40B4-BE49-F238E27FC236}">
                <a16:creationId xmlns:a16="http://schemas.microsoft.com/office/drawing/2014/main" xmlns="" id="{D0D6C715-FF14-5909-72FB-78AC0BA44601}"/>
              </a:ext>
            </a:extLst>
          </p:cNvPr>
          <p:cNvGraphicFramePr>
            <a:graphicFrameLocks noGrp="1"/>
          </p:cNvGraphicFramePr>
          <p:nvPr>
            <p:ph idx="1"/>
          </p:nvPr>
        </p:nvGraphicFramePr>
        <p:xfrm>
          <a:off x="913613" y="1480008"/>
          <a:ext cx="9870651" cy="4085492"/>
        </p:xfrm>
        <a:graphic>
          <a:graphicData uri="http://schemas.openxmlformats.org/drawingml/2006/table">
            <a:tbl>
              <a:tblPr firstRow="1" bandRow="1">
                <a:tableStyleId>{5C22544A-7EE6-4342-B048-85BDC9FD1C3A}</a:tableStyleId>
              </a:tblPr>
              <a:tblGrid>
                <a:gridCol w="1335323">
                  <a:extLst>
                    <a:ext uri="{9D8B030D-6E8A-4147-A177-3AD203B41FA5}">
                      <a16:colId xmlns:a16="http://schemas.microsoft.com/office/drawing/2014/main" xmlns="" val="7421565"/>
                    </a:ext>
                  </a:extLst>
                </a:gridCol>
                <a:gridCol w="5217093">
                  <a:extLst>
                    <a:ext uri="{9D8B030D-6E8A-4147-A177-3AD203B41FA5}">
                      <a16:colId xmlns:a16="http://schemas.microsoft.com/office/drawing/2014/main" xmlns="" val="1201173214"/>
                    </a:ext>
                  </a:extLst>
                </a:gridCol>
                <a:gridCol w="1018095">
                  <a:extLst>
                    <a:ext uri="{9D8B030D-6E8A-4147-A177-3AD203B41FA5}">
                      <a16:colId xmlns:a16="http://schemas.microsoft.com/office/drawing/2014/main" xmlns="" val="558872563"/>
                    </a:ext>
                  </a:extLst>
                </a:gridCol>
                <a:gridCol w="1263191">
                  <a:extLst>
                    <a:ext uri="{9D8B030D-6E8A-4147-A177-3AD203B41FA5}">
                      <a16:colId xmlns:a16="http://schemas.microsoft.com/office/drawing/2014/main" xmlns="" val="1416900391"/>
                    </a:ext>
                  </a:extLst>
                </a:gridCol>
                <a:gridCol w="1036949">
                  <a:extLst>
                    <a:ext uri="{9D8B030D-6E8A-4147-A177-3AD203B41FA5}">
                      <a16:colId xmlns:a16="http://schemas.microsoft.com/office/drawing/2014/main" xmlns="" val="3195073368"/>
                    </a:ext>
                  </a:extLst>
                </a:gridCol>
              </a:tblGrid>
              <a:tr h="377092">
                <a:tc>
                  <a:txBody>
                    <a:bodyPr/>
                    <a:lstStyle/>
                    <a:p>
                      <a:r>
                        <a:rPr lang="en-IN" dirty="0"/>
                        <a:t>Principle</a:t>
                      </a:r>
                    </a:p>
                  </a:txBody>
                  <a:tcPr/>
                </a:tc>
                <a:tc>
                  <a:txBody>
                    <a:bodyPr/>
                    <a:lstStyle/>
                    <a:p>
                      <a:r>
                        <a:rPr lang="en-IN" dirty="0"/>
                        <a:t>Deals with</a:t>
                      </a:r>
                    </a:p>
                  </a:txBody>
                  <a:tcPr/>
                </a:tc>
                <a:tc>
                  <a:txBody>
                    <a:bodyPr/>
                    <a:lstStyle/>
                    <a:p>
                      <a:r>
                        <a:rPr lang="en-IN" dirty="0"/>
                        <a:t>Essential</a:t>
                      </a:r>
                    </a:p>
                  </a:txBody>
                  <a:tcPr/>
                </a:tc>
                <a:tc>
                  <a:txBody>
                    <a:bodyPr/>
                    <a:lstStyle/>
                    <a:p>
                      <a:r>
                        <a:rPr lang="en-IN" dirty="0"/>
                        <a:t>Leadership</a:t>
                      </a:r>
                    </a:p>
                  </a:txBody>
                  <a:tcPr/>
                </a:tc>
                <a:tc>
                  <a:txBody>
                    <a:bodyPr/>
                    <a:lstStyle/>
                    <a:p>
                      <a:r>
                        <a:rPr lang="en-IN" dirty="0"/>
                        <a:t>Total</a:t>
                      </a:r>
                    </a:p>
                  </a:txBody>
                  <a:tcPr/>
                </a:tc>
                <a:extLst>
                  <a:ext uri="{0D108BD9-81ED-4DB2-BD59-A6C34878D82A}">
                    <a16:rowId xmlns:a16="http://schemas.microsoft.com/office/drawing/2014/main" xmlns="" val="957884628"/>
                  </a:ext>
                </a:extLst>
              </a:tr>
              <a:tr h="370840">
                <a:tc>
                  <a:txBody>
                    <a:bodyPr/>
                    <a:lstStyle/>
                    <a:p>
                      <a:r>
                        <a:rPr lang="en-IN" dirty="0"/>
                        <a:t>1</a:t>
                      </a:r>
                    </a:p>
                  </a:txBody>
                  <a:tcPr/>
                </a:tc>
                <a:tc>
                  <a:txBody>
                    <a:bodyPr/>
                    <a:lstStyle/>
                    <a:p>
                      <a:r>
                        <a:rPr lang="en-IN" dirty="0"/>
                        <a:t>Governance – Ethical, Transparency &amp; Accountability</a:t>
                      </a:r>
                    </a:p>
                  </a:txBody>
                  <a:tcPr/>
                </a:tc>
                <a:tc>
                  <a:txBody>
                    <a:bodyPr/>
                    <a:lstStyle/>
                    <a:p>
                      <a:r>
                        <a:rPr lang="en-IN" dirty="0"/>
                        <a:t> 11 (5)</a:t>
                      </a:r>
                    </a:p>
                  </a:txBody>
                  <a:tcPr/>
                </a:tc>
                <a:tc>
                  <a:txBody>
                    <a:bodyPr/>
                    <a:lstStyle/>
                    <a:p>
                      <a:r>
                        <a:rPr lang="en-IN" dirty="0"/>
                        <a:t> 2   (1)</a:t>
                      </a:r>
                    </a:p>
                  </a:txBody>
                  <a:tcPr/>
                </a:tc>
                <a:tc>
                  <a:txBody>
                    <a:bodyPr/>
                    <a:lstStyle/>
                    <a:p>
                      <a:r>
                        <a:rPr lang="en-IN" dirty="0"/>
                        <a:t> 13   (6)</a:t>
                      </a:r>
                    </a:p>
                  </a:txBody>
                  <a:tcPr/>
                </a:tc>
                <a:extLst>
                  <a:ext uri="{0D108BD9-81ED-4DB2-BD59-A6C34878D82A}">
                    <a16:rowId xmlns:a16="http://schemas.microsoft.com/office/drawing/2014/main" xmlns="" val="1102203648"/>
                  </a:ext>
                </a:extLst>
              </a:tr>
              <a:tr h="370840">
                <a:tc>
                  <a:txBody>
                    <a:bodyPr/>
                    <a:lstStyle/>
                    <a:p>
                      <a:r>
                        <a:rPr lang="en-IN" dirty="0"/>
                        <a:t>2</a:t>
                      </a:r>
                    </a:p>
                  </a:txBody>
                  <a:tcPr/>
                </a:tc>
                <a:tc>
                  <a:txBody>
                    <a:bodyPr/>
                    <a:lstStyle/>
                    <a:p>
                      <a:r>
                        <a:rPr lang="en-IN" dirty="0"/>
                        <a:t>Supply of goods and services are safe &amp; sustainable</a:t>
                      </a:r>
                    </a:p>
                  </a:txBody>
                  <a:tcPr/>
                </a:tc>
                <a:tc>
                  <a:txBody>
                    <a:bodyPr/>
                    <a:lstStyle/>
                    <a:p>
                      <a:r>
                        <a:rPr lang="en-IN" dirty="0"/>
                        <a:t> 4   (2)</a:t>
                      </a:r>
                    </a:p>
                  </a:txBody>
                  <a:tcPr/>
                </a:tc>
                <a:tc>
                  <a:txBody>
                    <a:bodyPr/>
                    <a:lstStyle/>
                    <a:p>
                      <a:r>
                        <a:rPr lang="en-IN" dirty="0"/>
                        <a:t> 5   (0)</a:t>
                      </a:r>
                    </a:p>
                  </a:txBody>
                  <a:tcPr/>
                </a:tc>
                <a:tc>
                  <a:txBody>
                    <a:bodyPr/>
                    <a:lstStyle/>
                    <a:p>
                      <a:r>
                        <a:rPr lang="en-IN" dirty="0"/>
                        <a:t>   9   (2)</a:t>
                      </a:r>
                    </a:p>
                  </a:txBody>
                  <a:tcPr/>
                </a:tc>
                <a:extLst>
                  <a:ext uri="{0D108BD9-81ED-4DB2-BD59-A6C34878D82A}">
                    <a16:rowId xmlns:a16="http://schemas.microsoft.com/office/drawing/2014/main" xmlns="" val="1013142022"/>
                  </a:ext>
                </a:extLst>
              </a:tr>
              <a:tr h="370840">
                <a:tc>
                  <a:txBody>
                    <a:bodyPr/>
                    <a:lstStyle/>
                    <a:p>
                      <a:r>
                        <a:rPr lang="en-IN" dirty="0"/>
                        <a:t>3</a:t>
                      </a:r>
                    </a:p>
                  </a:txBody>
                  <a:tcPr/>
                </a:tc>
                <a:tc>
                  <a:txBody>
                    <a:bodyPr/>
                    <a:lstStyle/>
                    <a:p>
                      <a:r>
                        <a:rPr lang="en-IN" dirty="0"/>
                        <a:t>Well-being of employees</a:t>
                      </a:r>
                    </a:p>
                  </a:txBody>
                  <a:tcPr/>
                </a:tc>
                <a:tc>
                  <a:txBody>
                    <a:bodyPr/>
                    <a:lstStyle/>
                    <a:p>
                      <a:r>
                        <a:rPr lang="en-IN" dirty="0"/>
                        <a:t>15  (6)</a:t>
                      </a:r>
                    </a:p>
                  </a:txBody>
                  <a:tcPr/>
                </a:tc>
                <a:tc>
                  <a:txBody>
                    <a:bodyPr/>
                    <a:lstStyle/>
                    <a:p>
                      <a:r>
                        <a:rPr lang="en-IN" dirty="0"/>
                        <a:t> 6   (4)</a:t>
                      </a:r>
                    </a:p>
                  </a:txBody>
                  <a:tcPr/>
                </a:tc>
                <a:tc>
                  <a:txBody>
                    <a:bodyPr/>
                    <a:lstStyle/>
                    <a:p>
                      <a:r>
                        <a:rPr lang="en-IN" dirty="0"/>
                        <a:t> 21  (10)</a:t>
                      </a:r>
                    </a:p>
                  </a:txBody>
                  <a:tcPr/>
                </a:tc>
                <a:extLst>
                  <a:ext uri="{0D108BD9-81ED-4DB2-BD59-A6C34878D82A}">
                    <a16:rowId xmlns:a16="http://schemas.microsoft.com/office/drawing/2014/main" xmlns="" val="962603134"/>
                  </a:ext>
                </a:extLst>
              </a:tr>
              <a:tr h="370840">
                <a:tc>
                  <a:txBody>
                    <a:bodyPr/>
                    <a:lstStyle/>
                    <a:p>
                      <a:r>
                        <a:rPr lang="en-IN" dirty="0"/>
                        <a:t>4</a:t>
                      </a:r>
                    </a:p>
                  </a:txBody>
                  <a:tcPr/>
                </a:tc>
                <a:tc>
                  <a:txBody>
                    <a:bodyPr/>
                    <a:lstStyle/>
                    <a:p>
                      <a:r>
                        <a:rPr lang="en-IN" dirty="0"/>
                        <a:t>Responsiveness to stakeholder interest</a:t>
                      </a:r>
                    </a:p>
                  </a:txBody>
                  <a:tcPr/>
                </a:tc>
                <a:tc>
                  <a:txBody>
                    <a:bodyPr/>
                    <a:lstStyle/>
                    <a:p>
                      <a:r>
                        <a:rPr lang="en-IN" dirty="0"/>
                        <a:t>  2  (1)</a:t>
                      </a:r>
                    </a:p>
                  </a:txBody>
                  <a:tcPr/>
                </a:tc>
                <a:tc>
                  <a:txBody>
                    <a:bodyPr/>
                    <a:lstStyle/>
                    <a:p>
                      <a:r>
                        <a:rPr lang="en-IN" dirty="0"/>
                        <a:t> 3   (3)</a:t>
                      </a:r>
                    </a:p>
                  </a:txBody>
                  <a:tcPr/>
                </a:tc>
                <a:tc>
                  <a:txBody>
                    <a:bodyPr/>
                    <a:lstStyle/>
                    <a:p>
                      <a:r>
                        <a:rPr lang="en-IN" dirty="0"/>
                        <a:t>   5   (4)</a:t>
                      </a:r>
                    </a:p>
                  </a:txBody>
                  <a:tcPr/>
                </a:tc>
                <a:extLst>
                  <a:ext uri="{0D108BD9-81ED-4DB2-BD59-A6C34878D82A}">
                    <a16:rowId xmlns:a16="http://schemas.microsoft.com/office/drawing/2014/main" xmlns="" val="1881392209"/>
                  </a:ext>
                </a:extLst>
              </a:tr>
              <a:tr h="370840">
                <a:tc>
                  <a:txBody>
                    <a:bodyPr/>
                    <a:lstStyle/>
                    <a:p>
                      <a:r>
                        <a:rPr lang="en-IN" dirty="0"/>
                        <a:t>5</a:t>
                      </a:r>
                    </a:p>
                  </a:txBody>
                  <a:tcPr/>
                </a:tc>
                <a:tc>
                  <a:txBody>
                    <a:bodyPr/>
                    <a:lstStyle/>
                    <a:p>
                      <a:r>
                        <a:rPr lang="en-IN" dirty="0"/>
                        <a:t>Respect and Promote human rights</a:t>
                      </a:r>
                    </a:p>
                  </a:txBody>
                  <a:tcPr/>
                </a:tc>
                <a:tc>
                  <a:txBody>
                    <a:bodyPr/>
                    <a:lstStyle/>
                    <a:p>
                      <a:r>
                        <a:rPr lang="en-IN" dirty="0"/>
                        <a:t>11  (5)</a:t>
                      </a:r>
                    </a:p>
                  </a:txBody>
                  <a:tcPr/>
                </a:tc>
                <a:tc>
                  <a:txBody>
                    <a:bodyPr/>
                    <a:lstStyle/>
                    <a:p>
                      <a:r>
                        <a:rPr lang="en-IN" dirty="0"/>
                        <a:t> 5   (4)</a:t>
                      </a:r>
                    </a:p>
                  </a:txBody>
                  <a:tcPr/>
                </a:tc>
                <a:tc>
                  <a:txBody>
                    <a:bodyPr/>
                    <a:lstStyle/>
                    <a:p>
                      <a:r>
                        <a:rPr lang="en-IN" dirty="0"/>
                        <a:t> 16   (9)</a:t>
                      </a:r>
                    </a:p>
                  </a:txBody>
                  <a:tcPr/>
                </a:tc>
                <a:extLst>
                  <a:ext uri="{0D108BD9-81ED-4DB2-BD59-A6C34878D82A}">
                    <a16:rowId xmlns:a16="http://schemas.microsoft.com/office/drawing/2014/main" xmlns="" val="2539685500"/>
                  </a:ext>
                </a:extLst>
              </a:tr>
              <a:tr h="370840">
                <a:tc>
                  <a:txBody>
                    <a:bodyPr/>
                    <a:lstStyle/>
                    <a:p>
                      <a:r>
                        <a:rPr lang="en-IN" dirty="0"/>
                        <a:t>6</a:t>
                      </a:r>
                    </a:p>
                  </a:txBody>
                  <a:tcPr/>
                </a:tc>
                <a:tc>
                  <a:txBody>
                    <a:bodyPr/>
                    <a:lstStyle/>
                    <a:p>
                      <a:r>
                        <a:rPr lang="en-IN" dirty="0"/>
                        <a:t>Protect and Restore Environment</a:t>
                      </a:r>
                    </a:p>
                  </a:txBody>
                  <a:tcPr/>
                </a:tc>
                <a:tc>
                  <a:txBody>
                    <a:bodyPr/>
                    <a:lstStyle/>
                    <a:p>
                      <a:r>
                        <a:rPr lang="en-IN" dirty="0"/>
                        <a:t>13  (7)</a:t>
                      </a:r>
                    </a:p>
                  </a:txBody>
                  <a:tcPr/>
                </a:tc>
                <a:tc>
                  <a:txBody>
                    <a:bodyPr/>
                    <a:lstStyle/>
                    <a:p>
                      <a:r>
                        <a:rPr lang="en-IN" dirty="0"/>
                        <a:t> 7   (4)</a:t>
                      </a:r>
                    </a:p>
                  </a:txBody>
                  <a:tcPr/>
                </a:tc>
                <a:tc>
                  <a:txBody>
                    <a:bodyPr/>
                    <a:lstStyle/>
                    <a:p>
                      <a:r>
                        <a:rPr lang="en-IN" dirty="0"/>
                        <a:t> 20 (11)</a:t>
                      </a:r>
                    </a:p>
                  </a:txBody>
                  <a:tcPr/>
                </a:tc>
                <a:extLst>
                  <a:ext uri="{0D108BD9-81ED-4DB2-BD59-A6C34878D82A}">
                    <a16:rowId xmlns:a16="http://schemas.microsoft.com/office/drawing/2014/main" xmlns="" val="519629057"/>
                  </a:ext>
                </a:extLst>
              </a:tr>
              <a:tr h="370840">
                <a:tc>
                  <a:txBody>
                    <a:bodyPr/>
                    <a:lstStyle/>
                    <a:p>
                      <a:r>
                        <a:rPr lang="en-IN" dirty="0"/>
                        <a:t>7</a:t>
                      </a:r>
                    </a:p>
                  </a:txBody>
                  <a:tcPr/>
                </a:tc>
                <a:tc>
                  <a:txBody>
                    <a:bodyPr/>
                    <a:lstStyle/>
                    <a:p>
                      <a:r>
                        <a:rPr lang="en-IN" dirty="0"/>
                        <a:t>Responsible Advocacy</a:t>
                      </a:r>
                    </a:p>
                  </a:txBody>
                  <a:tcPr/>
                </a:tc>
                <a:tc>
                  <a:txBody>
                    <a:bodyPr/>
                    <a:lstStyle/>
                    <a:p>
                      <a:r>
                        <a:rPr lang="en-IN" dirty="0"/>
                        <a:t>  2  (2)</a:t>
                      </a:r>
                    </a:p>
                  </a:txBody>
                  <a:tcPr/>
                </a:tc>
                <a:tc>
                  <a:txBody>
                    <a:bodyPr/>
                    <a:lstStyle/>
                    <a:p>
                      <a:r>
                        <a:rPr lang="en-IN" dirty="0"/>
                        <a:t> 1   (1)</a:t>
                      </a:r>
                    </a:p>
                  </a:txBody>
                  <a:tcPr/>
                </a:tc>
                <a:tc>
                  <a:txBody>
                    <a:bodyPr/>
                    <a:lstStyle/>
                    <a:p>
                      <a:r>
                        <a:rPr lang="en-IN" dirty="0"/>
                        <a:t>   3    (3) </a:t>
                      </a:r>
                    </a:p>
                  </a:txBody>
                  <a:tcPr/>
                </a:tc>
                <a:extLst>
                  <a:ext uri="{0D108BD9-81ED-4DB2-BD59-A6C34878D82A}">
                    <a16:rowId xmlns:a16="http://schemas.microsoft.com/office/drawing/2014/main" xmlns="" val="1084645384"/>
                  </a:ext>
                </a:extLst>
              </a:tr>
              <a:tr h="370840">
                <a:tc>
                  <a:txBody>
                    <a:bodyPr/>
                    <a:lstStyle/>
                    <a:p>
                      <a:r>
                        <a:rPr lang="en-IN" dirty="0"/>
                        <a:t>8</a:t>
                      </a:r>
                    </a:p>
                  </a:txBody>
                  <a:tcPr/>
                </a:tc>
                <a:tc>
                  <a:txBody>
                    <a:bodyPr/>
                    <a:lstStyle/>
                    <a:p>
                      <a:r>
                        <a:rPr lang="en-IN" dirty="0"/>
                        <a:t>Inclusive Growth &amp; Equitable Development</a:t>
                      </a:r>
                    </a:p>
                  </a:txBody>
                  <a:tcPr/>
                </a:tc>
                <a:tc>
                  <a:txBody>
                    <a:bodyPr/>
                    <a:lstStyle/>
                    <a:p>
                      <a:r>
                        <a:rPr lang="en-IN" dirty="0"/>
                        <a:t>  5  (2)       </a:t>
                      </a:r>
                    </a:p>
                  </a:txBody>
                  <a:tcPr/>
                </a:tc>
                <a:tc>
                  <a:txBody>
                    <a:bodyPr/>
                    <a:lstStyle/>
                    <a:p>
                      <a:r>
                        <a:rPr lang="en-IN" dirty="0"/>
                        <a:t> 6   (4)</a:t>
                      </a:r>
                    </a:p>
                  </a:txBody>
                  <a:tcPr/>
                </a:tc>
                <a:tc>
                  <a:txBody>
                    <a:bodyPr/>
                    <a:lstStyle/>
                    <a:p>
                      <a:r>
                        <a:rPr lang="en-IN" dirty="0"/>
                        <a:t> 11    (6)</a:t>
                      </a:r>
                    </a:p>
                  </a:txBody>
                  <a:tcPr/>
                </a:tc>
                <a:extLst>
                  <a:ext uri="{0D108BD9-81ED-4DB2-BD59-A6C34878D82A}">
                    <a16:rowId xmlns:a16="http://schemas.microsoft.com/office/drawing/2014/main" xmlns="" val="3110139271"/>
                  </a:ext>
                </a:extLst>
              </a:tr>
              <a:tr h="370840">
                <a:tc>
                  <a:txBody>
                    <a:bodyPr/>
                    <a:lstStyle/>
                    <a:p>
                      <a:r>
                        <a:rPr lang="en-IN" dirty="0"/>
                        <a:t>9</a:t>
                      </a:r>
                    </a:p>
                  </a:txBody>
                  <a:tcPr/>
                </a:tc>
                <a:tc>
                  <a:txBody>
                    <a:bodyPr/>
                    <a:lstStyle/>
                    <a:p>
                      <a:r>
                        <a:rPr lang="en-IN" dirty="0"/>
                        <a:t>Provide Value to customers in a responsible manner</a:t>
                      </a:r>
                    </a:p>
                  </a:txBody>
                  <a:tcPr/>
                </a:tc>
                <a:tc>
                  <a:txBody>
                    <a:bodyPr/>
                    <a:lstStyle/>
                    <a:p>
                      <a:r>
                        <a:rPr lang="en-IN" dirty="0"/>
                        <a:t>  7  (4)</a:t>
                      </a:r>
                    </a:p>
                  </a:txBody>
                  <a:tcPr/>
                </a:tc>
                <a:tc>
                  <a:txBody>
                    <a:bodyPr/>
                    <a:lstStyle/>
                    <a:p>
                      <a:r>
                        <a:rPr lang="en-IN" dirty="0"/>
                        <a:t> 4   (4)</a:t>
                      </a:r>
                    </a:p>
                  </a:txBody>
                  <a:tcPr/>
                </a:tc>
                <a:tc>
                  <a:txBody>
                    <a:bodyPr/>
                    <a:lstStyle/>
                    <a:p>
                      <a:r>
                        <a:rPr lang="en-IN" dirty="0"/>
                        <a:t> 11    (8)</a:t>
                      </a:r>
                    </a:p>
                  </a:txBody>
                  <a:tcPr/>
                </a:tc>
                <a:extLst>
                  <a:ext uri="{0D108BD9-81ED-4DB2-BD59-A6C34878D82A}">
                    <a16:rowId xmlns:a16="http://schemas.microsoft.com/office/drawing/2014/main" xmlns="" val="275739791"/>
                  </a:ext>
                </a:extLst>
              </a:tr>
              <a:tr h="370840">
                <a:tc>
                  <a:txBody>
                    <a:bodyPr/>
                    <a:lstStyle/>
                    <a:p>
                      <a:r>
                        <a:rPr lang="en-IN" dirty="0"/>
                        <a:t>Total</a:t>
                      </a:r>
                    </a:p>
                  </a:txBody>
                  <a:tcPr/>
                </a:tc>
                <a:tc>
                  <a:txBody>
                    <a:bodyPr/>
                    <a:lstStyle/>
                    <a:p>
                      <a:endParaRPr lang="en-IN" dirty="0"/>
                    </a:p>
                  </a:txBody>
                  <a:tcPr/>
                </a:tc>
                <a:tc>
                  <a:txBody>
                    <a:bodyPr/>
                    <a:lstStyle/>
                    <a:p>
                      <a:r>
                        <a:rPr lang="en-IN" dirty="0"/>
                        <a:t>70 (33)</a:t>
                      </a:r>
                    </a:p>
                  </a:txBody>
                  <a:tcPr/>
                </a:tc>
                <a:tc>
                  <a:txBody>
                    <a:bodyPr/>
                    <a:lstStyle/>
                    <a:p>
                      <a:r>
                        <a:rPr lang="en-IN" dirty="0"/>
                        <a:t>39 (25)</a:t>
                      </a:r>
                    </a:p>
                  </a:txBody>
                  <a:tcPr/>
                </a:tc>
                <a:tc>
                  <a:txBody>
                    <a:bodyPr/>
                    <a:lstStyle/>
                    <a:p>
                      <a:r>
                        <a:rPr lang="en-IN" dirty="0"/>
                        <a:t>109 (58) </a:t>
                      </a:r>
                    </a:p>
                  </a:txBody>
                  <a:tcPr/>
                </a:tc>
                <a:extLst>
                  <a:ext uri="{0D108BD9-81ED-4DB2-BD59-A6C34878D82A}">
                    <a16:rowId xmlns:a16="http://schemas.microsoft.com/office/drawing/2014/main" xmlns="" val="849963630"/>
                  </a:ext>
                </a:extLst>
              </a:tr>
            </a:tbl>
          </a:graphicData>
        </a:graphic>
      </p:graphicFrame>
      <p:sp>
        <p:nvSpPr>
          <p:cNvPr id="5" name="Rectangle 4">
            <a:extLst>
              <a:ext uri="{FF2B5EF4-FFF2-40B4-BE49-F238E27FC236}">
                <a16:creationId xmlns:a16="http://schemas.microsoft.com/office/drawing/2014/main" xmlns="" id="{77BDA1E9-E620-ECC3-F67A-9FDD2DF32DCC}"/>
              </a:ext>
            </a:extLst>
          </p:cNvPr>
          <p:cNvSpPr/>
          <p:nvPr/>
        </p:nvSpPr>
        <p:spPr>
          <a:xfrm>
            <a:off x="913613" y="5844619"/>
            <a:ext cx="9870651" cy="6482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Figures in bracket refer to number of points requiring narrative / descriptive response included in the total data points. </a:t>
            </a:r>
          </a:p>
        </p:txBody>
      </p:sp>
    </p:spTree>
    <p:extLst>
      <p:ext uri="{BB962C8B-B14F-4D97-AF65-F5344CB8AC3E}">
        <p14:creationId xmlns:p14="http://schemas.microsoft.com/office/powerpoint/2010/main" xmlns="" val="1833280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6A3935-538D-45BE-AF32-A0202AC5BD1D}"/>
              </a:ext>
            </a:extLst>
          </p:cNvPr>
          <p:cNvSpPr>
            <a:spLocks noGrp="1"/>
          </p:cNvSpPr>
          <p:nvPr>
            <p:ph type="title"/>
          </p:nvPr>
        </p:nvSpPr>
        <p:spPr>
          <a:xfrm>
            <a:off x="838200" y="365125"/>
            <a:ext cx="10515600" cy="732155"/>
          </a:xfrm>
          <a:solidFill>
            <a:schemeClr val="accent6"/>
          </a:solidFill>
        </p:spPr>
        <p:txBody>
          <a:bodyPr>
            <a:normAutofit/>
          </a:bodyPr>
          <a:lstStyle/>
          <a:p>
            <a:r>
              <a:rPr lang="en-IN" sz="3400" b="1" dirty="0"/>
              <a:t>Implementation of BRSR – Skillsets for Directors</a:t>
            </a:r>
            <a:endParaRPr lang="en-IN" sz="3400" dirty="0"/>
          </a:p>
        </p:txBody>
      </p:sp>
      <p:sp>
        <p:nvSpPr>
          <p:cNvPr id="3" name="Content Placeholder 2">
            <a:extLst>
              <a:ext uri="{FF2B5EF4-FFF2-40B4-BE49-F238E27FC236}">
                <a16:creationId xmlns:a16="http://schemas.microsoft.com/office/drawing/2014/main" xmlns="" id="{CE7A432B-B3AE-4847-9961-72986FDB842B}"/>
              </a:ext>
            </a:extLst>
          </p:cNvPr>
          <p:cNvSpPr>
            <a:spLocks noGrp="1"/>
          </p:cNvSpPr>
          <p:nvPr>
            <p:ph idx="1"/>
          </p:nvPr>
        </p:nvSpPr>
        <p:spPr>
          <a:xfrm>
            <a:off x="838200" y="1393371"/>
            <a:ext cx="10515600" cy="4783592"/>
          </a:xfrm>
        </p:spPr>
        <p:txBody>
          <a:bodyPr>
            <a:normAutofit fontScale="70000" lnSpcReduction="20000"/>
          </a:bodyPr>
          <a:lstStyle/>
          <a:p>
            <a:pPr marL="0" indent="0">
              <a:buNone/>
            </a:pPr>
            <a:r>
              <a:rPr lang="en-IN" dirty="0"/>
              <a:t>It is necessary for the professionals to impress upon the Board of Directors and the committees thereof that all Board and Committee members should have:  </a:t>
            </a:r>
          </a:p>
          <a:p>
            <a:pPr lvl="0"/>
            <a:r>
              <a:rPr lang="en-IN" dirty="0"/>
              <a:t>sustainability skills and knowledge - basic awareness of sustainability and how it affects the organization; </a:t>
            </a:r>
          </a:p>
          <a:p>
            <a:pPr lvl="0"/>
            <a:r>
              <a:rPr lang="en-IN" dirty="0"/>
              <a:t>basic understanding of what is ESG and Corporate Sustainability; </a:t>
            </a:r>
          </a:p>
          <a:p>
            <a:pPr lvl="0"/>
            <a:r>
              <a:rPr lang="en-IN" dirty="0"/>
              <a:t>ability to identify at a high level, the most material sustainability impacts of and on the organization, its value chain, industry and operating context; </a:t>
            </a:r>
          </a:p>
          <a:p>
            <a:pPr lvl="0"/>
            <a:r>
              <a:rPr lang="en-IN" dirty="0"/>
              <a:t>knowledge of key stakeholders and their priorities and issues; </a:t>
            </a:r>
          </a:p>
          <a:p>
            <a:pPr lvl="0"/>
            <a:r>
              <a:rPr lang="en-IN" dirty="0"/>
              <a:t>understanding of how poor ESG / sustainability performance can create reputational and other risks; </a:t>
            </a:r>
          </a:p>
          <a:p>
            <a:pPr lvl="0"/>
            <a:r>
              <a:rPr lang="en-IN" dirty="0"/>
              <a:t>ability to articulate how ESG / sustainability relates to the purpose and strategy of the organization; </a:t>
            </a:r>
          </a:p>
          <a:p>
            <a:pPr lvl="0"/>
            <a:r>
              <a:rPr lang="en-IN" dirty="0"/>
              <a:t>understanding of sustainability trends generally and as they affect the industry and their impact on the economy; and</a:t>
            </a:r>
          </a:p>
          <a:p>
            <a:r>
              <a:rPr lang="en-IN" dirty="0"/>
              <a:t>knowledge of the company’s business case for sustainability, including how ESG / Sustainability initiatives can contribute to long-term value creation such as the ability to attract and retain talent and stimulate innovation.</a:t>
            </a:r>
          </a:p>
        </p:txBody>
      </p:sp>
    </p:spTree>
    <p:extLst>
      <p:ext uri="{BB962C8B-B14F-4D97-AF65-F5344CB8AC3E}">
        <p14:creationId xmlns:p14="http://schemas.microsoft.com/office/powerpoint/2010/main" xmlns="" val="33958949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4B3F83-0B59-47A7-8DA4-0893F40D4B92}"/>
              </a:ext>
            </a:extLst>
          </p:cNvPr>
          <p:cNvSpPr>
            <a:spLocks noGrp="1"/>
          </p:cNvSpPr>
          <p:nvPr>
            <p:ph type="title"/>
          </p:nvPr>
        </p:nvSpPr>
        <p:spPr>
          <a:xfrm>
            <a:off x="838200" y="365126"/>
            <a:ext cx="10515600" cy="592817"/>
          </a:xfrm>
          <a:solidFill>
            <a:schemeClr val="accent6"/>
          </a:solidFill>
        </p:spPr>
        <p:txBody>
          <a:bodyPr>
            <a:normAutofit/>
          </a:bodyPr>
          <a:lstStyle/>
          <a:p>
            <a:r>
              <a:rPr lang="en-IN" sz="3400" b="1" dirty="0"/>
              <a:t>Implementation of  BRSR – Role of CMAs</a:t>
            </a:r>
          </a:p>
        </p:txBody>
      </p:sp>
      <p:sp>
        <p:nvSpPr>
          <p:cNvPr id="3" name="Content Placeholder 2">
            <a:extLst>
              <a:ext uri="{FF2B5EF4-FFF2-40B4-BE49-F238E27FC236}">
                <a16:creationId xmlns:a16="http://schemas.microsoft.com/office/drawing/2014/main" xmlns="" id="{15C5C26C-0ADE-4E29-B174-5D26B2E31143}"/>
              </a:ext>
            </a:extLst>
          </p:cNvPr>
          <p:cNvSpPr>
            <a:spLocks noGrp="1"/>
          </p:cNvSpPr>
          <p:nvPr>
            <p:ph idx="1"/>
          </p:nvPr>
        </p:nvSpPr>
        <p:spPr>
          <a:xfrm>
            <a:off x="838200" y="1306286"/>
            <a:ext cx="10515600" cy="4870677"/>
          </a:xfrm>
        </p:spPr>
        <p:txBody>
          <a:bodyPr>
            <a:normAutofit fontScale="92500" lnSpcReduction="10000"/>
          </a:bodyPr>
          <a:lstStyle/>
          <a:p>
            <a:pPr lvl="0"/>
            <a:r>
              <a:rPr lang="en-IN" sz="2000" dirty="0"/>
              <a:t>Determine and implement amendments to governing documents, processes and structures to incorporate ESG / BRSR oversight roles for the Board and correspondingly ensure that managers, executives and key employees understand the emerging trends in ESG</a:t>
            </a:r>
          </a:p>
          <a:p>
            <a:r>
              <a:rPr lang="en-IN" sz="2000" dirty="0"/>
              <a:t>Ensure that the Board regularly reviews, updates and monitors compliance with ESG policies</a:t>
            </a:r>
          </a:p>
          <a:p>
            <a:pPr lvl="0"/>
            <a:r>
              <a:rPr lang="en-IN" sz="2000" dirty="0"/>
              <a:t>Ensure that minutes of the Board / relevant committee documents the discussion on ESG, sustainability and other stakeholder related issues</a:t>
            </a:r>
          </a:p>
          <a:p>
            <a:r>
              <a:rPr lang="en-IN" sz="2000" dirty="0"/>
              <a:t>Development and communication of the strategy for ESG / sustainability initiatives and recommendations relating to them and link them to the Board processes.</a:t>
            </a:r>
          </a:p>
          <a:p>
            <a:r>
              <a:rPr lang="en-IN" sz="2200" dirty="0"/>
              <a:t>Initiate activities leading to increased stakeholder awareness about the benefits of ESG strategy.</a:t>
            </a:r>
          </a:p>
          <a:p>
            <a:r>
              <a:rPr lang="en-IN" sz="2000" dirty="0"/>
              <a:t>Participate in and co-ordinate the process of setting sustainability goals, targets and KPI’s including development of the methodology to be followed for measurement of the actual performance on ESG and sustainability initiatives.</a:t>
            </a:r>
          </a:p>
          <a:p>
            <a:r>
              <a:rPr lang="en-IN" sz="2000" dirty="0"/>
              <a:t>Evaluate ESG &amp; sustainability risks that impact the long-term competitiveness of the business.</a:t>
            </a:r>
          </a:p>
          <a:p>
            <a:r>
              <a:rPr lang="en-IN" sz="2000" dirty="0"/>
              <a:t>Collaborate with the committees of the Board and the divisions / segments of the business on ESG and sustainability initiatives and risks.</a:t>
            </a:r>
          </a:p>
          <a:p>
            <a:endParaRPr lang="en-IN" sz="2000" dirty="0"/>
          </a:p>
          <a:p>
            <a:endParaRPr lang="en-IN" sz="2000" dirty="0"/>
          </a:p>
          <a:p>
            <a:pPr lvl="0"/>
            <a:endParaRPr lang="en-IN" sz="2000" dirty="0"/>
          </a:p>
          <a:p>
            <a:endParaRPr lang="en-IN" dirty="0"/>
          </a:p>
        </p:txBody>
      </p:sp>
    </p:spTree>
    <p:extLst>
      <p:ext uri="{BB962C8B-B14F-4D97-AF65-F5344CB8AC3E}">
        <p14:creationId xmlns:p14="http://schemas.microsoft.com/office/powerpoint/2010/main" xmlns="" val="24804519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A98954-8FDC-83A9-159B-C085AA0CBAB3}"/>
              </a:ext>
            </a:extLst>
          </p:cNvPr>
          <p:cNvSpPr>
            <a:spLocks noGrp="1"/>
          </p:cNvSpPr>
          <p:nvPr>
            <p:ph type="ctrTitle"/>
          </p:nvPr>
        </p:nvSpPr>
        <p:spPr>
          <a:xfrm>
            <a:off x="1524000" y="1122363"/>
            <a:ext cx="9144000" cy="3129126"/>
          </a:xfrm>
        </p:spPr>
        <p:txBody>
          <a:bodyPr/>
          <a:lstStyle/>
          <a:p>
            <a:r>
              <a:rPr lang="en-IN" dirty="0"/>
              <a:t> COMPLIANCE FRAMEWORK</a:t>
            </a:r>
          </a:p>
        </p:txBody>
      </p:sp>
      <p:sp>
        <p:nvSpPr>
          <p:cNvPr id="3" name="Subtitle 2">
            <a:extLst>
              <a:ext uri="{FF2B5EF4-FFF2-40B4-BE49-F238E27FC236}">
                <a16:creationId xmlns:a16="http://schemas.microsoft.com/office/drawing/2014/main" xmlns="" id="{99CFB50D-F1E3-9F67-9588-B12AFCD080C6}"/>
              </a:ext>
            </a:extLst>
          </p:cNvPr>
          <p:cNvSpPr>
            <a:spLocks noGrp="1"/>
          </p:cNvSpPr>
          <p:nvPr>
            <p:ph type="subTitle" idx="1"/>
          </p:nvPr>
        </p:nvSpPr>
        <p:spPr>
          <a:xfrm>
            <a:off x="1524000" y="4411744"/>
            <a:ext cx="9144000" cy="846056"/>
          </a:xfrm>
        </p:spPr>
        <p:txBody>
          <a:bodyPr/>
          <a:lstStyle/>
          <a:p>
            <a:endParaRPr lang="en-IN" dirty="0"/>
          </a:p>
        </p:txBody>
      </p:sp>
    </p:spTree>
    <p:extLst>
      <p:ext uri="{BB962C8B-B14F-4D97-AF65-F5344CB8AC3E}">
        <p14:creationId xmlns:p14="http://schemas.microsoft.com/office/powerpoint/2010/main" xmlns="" val="14920826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136393-69A5-3F5C-351D-A76ED4BC4F36}"/>
              </a:ext>
            </a:extLst>
          </p:cNvPr>
          <p:cNvSpPr>
            <a:spLocks noGrp="1"/>
          </p:cNvSpPr>
          <p:nvPr>
            <p:ph type="title"/>
          </p:nvPr>
        </p:nvSpPr>
        <p:spPr>
          <a:xfrm>
            <a:off x="838200" y="365126"/>
            <a:ext cx="10515600" cy="605836"/>
          </a:xfrm>
        </p:spPr>
        <p:txBody>
          <a:bodyPr>
            <a:normAutofit fontScale="90000"/>
          </a:bodyPr>
          <a:lstStyle/>
          <a:p>
            <a:pPr algn="ctr"/>
            <a:r>
              <a:rPr lang="en-IN" b="1" dirty="0"/>
              <a:t>Regulation 34 of SEBI LODR</a:t>
            </a:r>
          </a:p>
        </p:txBody>
      </p:sp>
      <p:sp>
        <p:nvSpPr>
          <p:cNvPr id="3" name="Content Placeholder 2">
            <a:extLst>
              <a:ext uri="{FF2B5EF4-FFF2-40B4-BE49-F238E27FC236}">
                <a16:creationId xmlns:a16="http://schemas.microsoft.com/office/drawing/2014/main" xmlns="" id="{AE7E45B4-C1FD-2C27-9554-0F1D8B6E8FDE}"/>
              </a:ext>
            </a:extLst>
          </p:cNvPr>
          <p:cNvSpPr>
            <a:spLocks noGrp="1"/>
          </p:cNvSpPr>
          <p:nvPr>
            <p:ph idx="1"/>
          </p:nvPr>
        </p:nvSpPr>
        <p:spPr>
          <a:xfrm>
            <a:off x="838200" y="1291472"/>
            <a:ext cx="10515600" cy="4885491"/>
          </a:xfrm>
        </p:spPr>
        <p:txBody>
          <a:bodyPr>
            <a:normAutofit fontScale="92500" lnSpcReduction="10000"/>
          </a:bodyPr>
          <a:lstStyle/>
          <a:p>
            <a:r>
              <a:rPr lang="en-IN" dirty="0"/>
              <a:t>Annual report to include the BRSR report, if applicable</a:t>
            </a:r>
          </a:p>
          <a:p>
            <a:r>
              <a:rPr lang="en-IN" dirty="0"/>
              <a:t>Annual Report to be uploaded on the website and sent to Stock Exchange – not later than the date of commencement of despatch of AGM notice with the Annual Report to the shareholders</a:t>
            </a:r>
          </a:p>
          <a:p>
            <a:r>
              <a:rPr lang="en-IN" dirty="0"/>
              <a:t>If there are any changes in the annual report, revised copy along with details of and explanation for the changes shall be sent within 48 hours after the AGM</a:t>
            </a:r>
          </a:p>
          <a:p>
            <a:r>
              <a:rPr lang="en-IN" dirty="0"/>
              <a:t>Assurance Report on the BRSR Core shall be obtained in such manner as may be prescribed by SEBI 	</a:t>
            </a:r>
          </a:p>
          <a:p>
            <a:r>
              <a:rPr lang="en-IN" dirty="0"/>
              <a:t>BRSR Core shall contain such KPIs as may be specified by SEBI from time to time</a:t>
            </a:r>
          </a:p>
          <a:p>
            <a:r>
              <a:rPr lang="en-IN" dirty="0"/>
              <a:t>Assurance Report shall also extend to the value chain partners in such manner as may be prescribed by SEBI</a:t>
            </a:r>
          </a:p>
        </p:txBody>
      </p:sp>
    </p:spTree>
    <p:extLst>
      <p:ext uri="{BB962C8B-B14F-4D97-AF65-F5344CB8AC3E}">
        <p14:creationId xmlns:p14="http://schemas.microsoft.com/office/powerpoint/2010/main" xmlns="" val="1375343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47370B-BE17-FA88-6686-1942EB8964A2}"/>
              </a:ext>
            </a:extLst>
          </p:cNvPr>
          <p:cNvSpPr>
            <a:spLocks noGrp="1"/>
          </p:cNvSpPr>
          <p:nvPr>
            <p:ph type="title"/>
          </p:nvPr>
        </p:nvSpPr>
        <p:spPr>
          <a:xfrm>
            <a:off x="838200" y="270858"/>
            <a:ext cx="10515600" cy="539847"/>
          </a:xfrm>
        </p:spPr>
        <p:txBody>
          <a:bodyPr>
            <a:normAutofit fontScale="90000"/>
          </a:bodyPr>
          <a:lstStyle/>
          <a:p>
            <a:pPr algn="ctr"/>
            <a:r>
              <a:rPr lang="en-IN" b="1" dirty="0"/>
              <a:t>Implementation of new framework</a:t>
            </a:r>
          </a:p>
        </p:txBody>
      </p:sp>
      <p:sp>
        <p:nvSpPr>
          <p:cNvPr id="3" name="Content Placeholder 2">
            <a:extLst>
              <a:ext uri="{FF2B5EF4-FFF2-40B4-BE49-F238E27FC236}">
                <a16:creationId xmlns:a16="http://schemas.microsoft.com/office/drawing/2014/main" xmlns="" id="{D1AF1AC4-A89A-6B05-9633-F6066DEA7507}"/>
              </a:ext>
            </a:extLst>
          </p:cNvPr>
          <p:cNvSpPr>
            <a:spLocks noGrp="1"/>
          </p:cNvSpPr>
          <p:nvPr>
            <p:ph idx="1"/>
          </p:nvPr>
        </p:nvSpPr>
        <p:spPr>
          <a:xfrm>
            <a:off x="838200" y="1027522"/>
            <a:ext cx="10515600" cy="5269583"/>
          </a:xfrm>
        </p:spPr>
        <p:txBody>
          <a:bodyPr>
            <a:noAutofit/>
          </a:bodyPr>
          <a:lstStyle/>
          <a:p>
            <a:r>
              <a:rPr lang="en-IN" sz="2300" dirty="0"/>
              <a:t>BRSR Core proposed to be implemented for top 150 listed entities from FY 2023-24 (including Reasonable Assurance) with a glided path to cover top 1000 listed entities by FY 2026-27 to improve credibility of disclosures</a:t>
            </a:r>
          </a:p>
          <a:p>
            <a:r>
              <a:rPr lang="en-IN" sz="2300" dirty="0"/>
              <a:t>Annexure I contains the format of BRSR Core and Annexure II contains the revised BRSR format (SEBI Circular dated July 12, 2023)</a:t>
            </a:r>
          </a:p>
          <a:p>
            <a:pPr algn="l"/>
            <a:r>
              <a:rPr lang="en-IN" sz="2300" dirty="0"/>
              <a:t>BRSR Core (Annexure 1)</a:t>
            </a:r>
            <a:r>
              <a:rPr lang="en-GB" sz="2300" b="0" i="0" u="none" strike="noStrike" baseline="0" dirty="0">
                <a:solidFill>
                  <a:srgbClr val="000000"/>
                </a:solidFill>
                <a:latin typeface="Arial" panose="020B0604020202020204" pitchFamily="34" charset="0"/>
              </a:rPr>
              <a:t>specifies the data and approach for reporting and assurance.</a:t>
            </a:r>
          </a:p>
          <a:p>
            <a:r>
              <a:rPr lang="en-GB" sz="2300" dirty="0">
                <a:solidFill>
                  <a:srgbClr val="000000"/>
                </a:solidFill>
                <a:latin typeface="Arial" panose="020B0604020202020204" pitchFamily="34" charset="0"/>
              </a:rPr>
              <a:t>Approach specified is a base methodology and any changes or industry specific adjustments / estimations shall be disclosed.</a:t>
            </a:r>
            <a:endParaRPr lang="en-IN" sz="2300" dirty="0"/>
          </a:p>
          <a:p>
            <a:r>
              <a:rPr lang="en-IN" sz="2300" dirty="0"/>
              <a:t>Framework to be gradually extended to remaining listed entities in a phased manner.</a:t>
            </a:r>
          </a:p>
          <a:p>
            <a:r>
              <a:rPr lang="en-IN" sz="2300" dirty="0"/>
              <a:t>Initially expected to be on “Comply or explain” basis and based on experience gathered to be converted to “Comply or be Penalised” basis</a:t>
            </a:r>
          </a:p>
          <a:p>
            <a:r>
              <a:rPr lang="en-IN" sz="2300" dirty="0"/>
              <a:t>Expected that going forward even unlisted entities may be covered by MCA.</a:t>
            </a:r>
          </a:p>
        </p:txBody>
      </p:sp>
    </p:spTree>
    <p:extLst>
      <p:ext uri="{BB962C8B-B14F-4D97-AF65-F5344CB8AC3E}">
        <p14:creationId xmlns:p14="http://schemas.microsoft.com/office/powerpoint/2010/main" xmlns="" val="1955453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22CA87-65F3-42E5-8330-E729C85B8DC5}"/>
              </a:ext>
            </a:extLst>
          </p:cNvPr>
          <p:cNvSpPr>
            <a:spLocks noGrp="1"/>
          </p:cNvSpPr>
          <p:nvPr>
            <p:ph type="title"/>
          </p:nvPr>
        </p:nvSpPr>
        <p:spPr>
          <a:xfrm>
            <a:off x="838200" y="365126"/>
            <a:ext cx="10515600" cy="605835"/>
          </a:xfrm>
        </p:spPr>
        <p:txBody>
          <a:bodyPr>
            <a:normAutofit fontScale="90000"/>
          </a:bodyPr>
          <a:lstStyle/>
          <a:p>
            <a:pPr algn="ctr"/>
            <a:r>
              <a:rPr lang="en-IN" b="1" dirty="0"/>
              <a:t>TBL v ESG v SUSTAINABILITY</a:t>
            </a:r>
          </a:p>
        </p:txBody>
      </p:sp>
      <p:sp>
        <p:nvSpPr>
          <p:cNvPr id="3" name="Content Placeholder 2">
            <a:extLst>
              <a:ext uri="{FF2B5EF4-FFF2-40B4-BE49-F238E27FC236}">
                <a16:creationId xmlns:a16="http://schemas.microsoft.com/office/drawing/2014/main" xmlns="" id="{4AAE7316-ECE8-454F-9836-4C3D7CAFD316}"/>
              </a:ext>
            </a:extLst>
          </p:cNvPr>
          <p:cNvSpPr>
            <a:spLocks noGrp="1"/>
          </p:cNvSpPr>
          <p:nvPr>
            <p:ph idx="1"/>
          </p:nvPr>
        </p:nvSpPr>
        <p:spPr>
          <a:xfrm>
            <a:off x="838200" y="1253765"/>
            <a:ext cx="9964918" cy="4923198"/>
          </a:xfrm>
        </p:spPr>
        <p:txBody>
          <a:bodyPr/>
          <a:lstStyle/>
          <a:p>
            <a:r>
              <a:rPr lang="en-IN" sz="2000" dirty="0"/>
              <a:t>TBL is an accounting and reporting framework having the 3 P’s as its components – PEOPLE, PLANET AND PROFITS</a:t>
            </a:r>
          </a:p>
          <a:p>
            <a:endParaRPr lang="en-IN" sz="2400" dirty="0"/>
          </a:p>
          <a:p>
            <a:endParaRPr lang="en-IN" sz="2200" dirty="0"/>
          </a:p>
          <a:p>
            <a:r>
              <a:rPr lang="en-IN" sz="2000" dirty="0"/>
              <a:t>ESG refers to a framework of responsible investing that considers Environmental (E), Social (S) and Governance (G) in addition to financial factors when making investment decisions.</a:t>
            </a:r>
          </a:p>
          <a:p>
            <a:pPr marL="0" indent="0">
              <a:buNone/>
            </a:pPr>
            <a:r>
              <a:rPr lang="en-IN" dirty="0"/>
              <a:t>   	</a:t>
            </a:r>
          </a:p>
          <a:p>
            <a:pPr algn="just"/>
            <a:endParaRPr lang="en-GB" sz="2000" dirty="0"/>
          </a:p>
          <a:p>
            <a:pPr algn="just"/>
            <a:r>
              <a:rPr lang="en-GB" sz="2000" dirty="0"/>
              <a:t>Sustainable development is development that meets the needs of the present, without compromising the ability of future generations to meet their own needs</a:t>
            </a:r>
            <a:endParaRPr lang="en-IN" sz="2000" dirty="0"/>
          </a:p>
          <a:p>
            <a:endParaRPr lang="en-IN" dirty="0"/>
          </a:p>
        </p:txBody>
      </p:sp>
      <p:sp>
        <p:nvSpPr>
          <p:cNvPr id="4" name="Rectangle 3">
            <a:extLst>
              <a:ext uri="{FF2B5EF4-FFF2-40B4-BE49-F238E27FC236}">
                <a16:creationId xmlns:a16="http://schemas.microsoft.com/office/drawing/2014/main" xmlns="" id="{CB16C311-9851-41BD-BB4E-DE77EAC17E7C}"/>
              </a:ext>
            </a:extLst>
          </p:cNvPr>
          <p:cNvSpPr/>
          <p:nvPr/>
        </p:nvSpPr>
        <p:spPr>
          <a:xfrm>
            <a:off x="1149531" y="5260156"/>
            <a:ext cx="8273143" cy="68815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t>Sustainability = TBL + ESG</a:t>
            </a:r>
          </a:p>
        </p:txBody>
      </p:sp>
      <p:sp>
        <p:nvSpPr>
          <p:cNvPr id="5" name="Rectangle 4">
            <a:extLst>
              <a:ext uri="{FF2B5EF4-FFF2-40B4-BE49-F238E27FC236}">
                <a16:creationId xmlns:a16="http://schemas.microsoft.com/office/drawing/2014/main" xmlns="" id="{5D8000E1-8829-4FAD-397A-D1A30764B547}"/>
              </a:ext>
            </a:extLst>
          </p:cNvPr>
          <p:cNvSpPr/>
          <p:nvPr/>
        </p:nvSpPr>
        <p:spPr>
          <a:xfrm>
            <a:off x="1149531" y="2007909"/>
            <a:ext cx="8192432" cy="51847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000" b="1" dirty="0"/>
              <a:t>TBL = Profits as per GAAP + Environment (E) &amp; Social (S) benefits</a:t>
            </a:r>
          </a:p>
        </p:txBody>
      </p:sp>
      <p:sp>
        <p:nvSpPr>
          <p:cNvPr id="6" name="Rectangle 5">
            <a:extLst>
              <a:ext uri="{FF2B5EF4-FFF2-40B4-BE49-F238E27FC236}">
                <a16:creationId xmlns:a16="http://schemas.microsoft.com/office/drawing/2014/main" xmlns="" id="{12013F51-D4DE-BD12-087D-18C99ECA55FB}"/>
              </a:ext>
            </a:extLst>
          </p:cNvPr>
          <p:cNvSpPr/>
          <p:nvPr/>
        </p:nvSpPr>
        <p:spPr>
          <a:xfrm>
            <a:off x="1149531" y="3715364"/>
            <a:ext cx="8192432" cy="518475"/>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000" b="1" dirty="0"/>
              <a:t>ESG = E &amp; S +  Governance (G) </a:t>
            </a:r>
          </a:p>
        </p:txBody>
      </p:sp>
    </p:spTree>
    <p:extLst>
      <p:ext uri="{BB962C8B-B14F-4D97-AF65-F5344CB8AC3E}">
        <p14:creationId xmlns:p14="http://schemas.microsoft.com/office/powerpoint/2010/main" xmlns="" val="30334084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1C0B16-6E4C-87D9-B4EA-ED800C8AD72E}"/>
              </a:ext>
            </a:extLst>
          </p:cNvPr>
          <p:cNvSpPr>
            <a:spLocks noGrp="1"/>
          </p:cNvSpPr>
          <p:nvPr>
            <p:ph type="title"/>
          </p:nvPr>
        </p:nvSpPr>
        <p:spPr>
          <a:xfrm>
            <a:off x="838200" y="365125"/>
            <a:ext cx="10515600" cy="832079"/>
          </a:xfrm>
        </p:spPr>
        <p:txBody>
          <a:bodyPr/>
          <a:lstStyle/>
          <a:p>
            <a:pPr algn="ctr"/>
            <a:r>
              <a:rPr lang="en-IN" b="1" dirty="0"/>
              <a:t>ESG Disclosures for Value Chain</a:t>
            </a:r>
          </a:p>
        </p:txBody>
      </p:sp>
      <p:sp>
        <p:nvSpPr>
          <p:cNvPr id="3" name="Content Placeholder 2">
            <a:extLst>
              <a:ext uri="{FF2B5EF4-FFF2-40B4-BE49-F238E27FC236}">
                <a16:creationId xmlns:a16="http://schemas.microsoft.com/office/drawing/2014/main" xmlns="" id="{03F8A7C5-E963-A984-2FA8-F253D60469E5}"/>
              </a:ext>
            </a:extLst>
          </p:cNvPr>
          <p:cNvSpPr>
            <a:spLocks noGrp="1"/>
          </p:cNvSpPr>
          <p:nvPr>
            <p:ph idx="1"/>
          </p:nvPr>
        </p:nvSpPr>
        <p:spPr>
          <a:xfrm>
            <a:off x="838200" y="1366887"/>
            <a:ext cx="10515600" cy="4810076"/>
          </a:xfrm>
        </p:spPr>
        <p:txBody>
          <a:bodyPr>
            <a:normAutofit fontScale="77500" lnSpcReduction="20000"/>
          </a:bodyPr>
          <a:lstStyle/>
          <a:p>
            <a:r>
              <a:rPr lang="en-GB" sz="3200" b="0" i="0" u="none" strike="noStrike" baseline="0" dirty="0">
                <a:solidFill>
                  <a:srgbClr val="000000"/>
                </a:solidFill>
                <a:latin typeface="Arial" panose="020B0604020202020204" pitchFamily="34" charset="0"/>
              </a:rPr>
              <a:t>Disclosures for value chain shall be made by the listed entity as per BRSR Core, as part of its Annual Report. </a:t>
            </a:r>
          </a:p>
          <a:p>
            <a:r>
              <a:rPr lang="en-GB" sz="3200" b="0" i="0" u="none" strike="noStrike" baseline="0" dirty="0">
                <a:solidFill>
                  <a:srgbClr val="000000"/>
                </a:solidFill>
                <a:latin typeface="Arial" panose="020B0604020202020204" pitchFamily="34" charset="0"/>
              </a:rPr>
              <a:t>For this purpose, value chain shall encompass the top upstream and downstream partners of a listed entity, cumulatively comprising 75% of its purchases / sales (by value) respectively </a:t>
            </a:r>
          </a:p>
          <a:p>
            <a:r>
              <a:rPr lang="en-GB" sz="3200" b="0" i="0" u="none" strike="noStrike" baseline="0" dirty="0">
                <a:solidFill>
                  <a:srgbClr val="000000"/>
                </a:solidFill>
                <a:latin typeface="Arial" panose="020B0604020202020204" pitchFamily="34" charset="0"/>
              </a:rPr>
              <a:t>Listed entities shall report the KPIs in the BRSR Core for their value chain to the extent it is attributable to their business with that value chain partner. </a:t>
            </a:r>
          </a:p>
          <a:p>
            <a:r>
              <a:rPr lang="en-GB" sz="3200" b="0" i="0" u="none" strike="noStrike" baseline="0" dirty="0">
                <a:solidFill>
                  <a:srgbClr val="000000"/>
                </a:solidFill>
                <a:latin typeface="Arial" panose="020B0604020202020204" pitchFamily="34" charset="0"/>
              </a:rPr>
              <a:t>Such reporting may be segregated for upstream and downstream partners or can be reported on an aggregate basis. </a:t>
            </a:r>
          </a:p>
          <a:p>
            <a:r>
              <a:rPr lang="en-GB" sz="3200" b="0" i="0" u="none" strike="noStrike" baseline="0" dirty="0">
                <a:solidFill>
                  <a:srgbClr val="000000"/>
                </a:solidFill>
                <a:latin typeface="Arial" panose="020B0604020202020204" pitchFamily="34" charset="0"/>
              </a:rPr>
              <a:t>ESG disclosures for the value chain shall be applicable to the top 250 listed entities (by market capitalization), on a comply-or-explain basis from FY 2025-26. </a:t>
            </a:r>
          </a:p>
          <a:p>
            <a:r>
              <a:rPr lang="en-GB" sz="3200" b="0" i="0" u="none" strike="noStrike" baseline="0" dirty="0">
                <a:solidFill>
                  <a:srgbClr val="000000"/>
                </a:solidFill>
                <a:latin typeface="Arial" panose="020B0604020202020204" pitchFamily="34" charset="0"/>
              </a:rPr>
              <a:t>The limited assurance of the above shall be applicable on a comply-or-explain basis from FY 2026 - 27 </a:t>
            </a:r>
          </a:p>
          <a:p>
            <a:endParaRPr lang="en-IN" dirty="0"/>
          </a:p>
        </p:txBody>
      </p:sp>
    </p:spTree>
    <p:extLst>
      <p:ext uri="{BB962C8B-B14F-4D97-AF65-F5344CB8AC3E}">
        <p14:creationId xmlns:p14="http://schemas.microsoft.com/office/powerpoint/2010/main" xmlns="" val="1183648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1C0B16-6E4C-87D9-B4EA-ED800C8AD72E}"/>
              </a:ext>
            </a:extLst>
          </p:cNvPr>
          <p:cNvSpPr>
            <a:spLocks noGrp="1"/>
          </p:cNvSpPr>
          <p:nvPr>
            <p:ph type="title"/>
          </p:nvPr>
        </p:nvSpPr>
        <p:spPr>
          <a:xfrm>
            <a:off x="838200" y="365125"/>
            <a:ext cx="10515600" cy="832079"/>
          </a:xfrm>
        </p:spPr>
        <p:txBody>
          <a:bodyPr/>
          <a:lstStyle/>
          <a:p>
            <a:pPr algn="ctr"/>
            <a:r>
              <a:rPr lang="en-IN" b="1" dirty="0"/>
              <a:t>BRSR Core Assurance</a:t>
            </a:r>
          </a:p>
        </p:txBody>
      </p:sp>
      <p:sp>
        <p:nvSpPr>
          <p:cNvPr id="3" name="Content Placeholder 2">
            <a:extLst>
              <a:ext uri="{FF2B5EF4-FFF2-40B4-BE49-F238E27FC236}">
                <a16:creationId xmlns:a16="http://schemas.microsoft.com/office/drawing/2014/main" xmlns="" id="{03F8A7C5-E963-A984-2FA8-F253D60469E5}"/>
              </a:ext>
            </a:extLst>
          </p:cNvPr>
          <p:cNvSpPr>
            <a:spLocks noGrp="1"/>
          </p:cNvSpPr>
          <p:nvPr>
            <p:ph idx="1"/>
          </p:nvPr>
        </p:nvSpPr>
        <p:spPr>
          <a:xfrm>
            <a:off x="838200" y="1376313"/>
            <a:ext cx="10515600" cy="4800650"/>
          </a:xfrm>
        </p:spPr>
        <p:txBody>
          <a:bodyPr>
            <a:noAutofit/>
          </a:bodyPr>
          <a:lstStyle/>
          <a:p>
            <a:r>
              <a:rPr lang="en-IN" sz="3200" dirty="0"/>
              <a:t>Assurance Provider (AP) should have the necessary expertise for undertaking reasonable assurance</a:t>
            </a:r>
          </a:p>
          <a:p>
            <a:r>
              <a:rPr lang="en-IN" sz="3200" dirty="0"/>
              <a:t>Limited Assurance v Reasonable Assurance</a:t>
            </a:r>
          </a:p>
          <a:p>
            <a:r>
              <a:rPr lang="en-IN" sz="3200" dirty="0"/>
              <a:t>Limited Assurance in the case of ESG disclosures for Value Chain Partners</a:t>
            </a:r>
          </a:p>
          <a:p>
            <a:r>
              <a:rPr lang="en-IN" sz="3200" dirty="0"/>
              <a:t>Reasonable Assurance in the case of BRSR Core reporting</a:t>
            </a:r>
          </a:p>
          <a:p>
            <a:r>
              <a:rPr lang="en-IN" sz="3200" dirty="0"/>
              <a:t>No conflict of interest – with the listed entity or its group entities</a:t>
            </a:r>
          </a:p>
          <a:p>
            <a:r>
              <a:rPr lang="en-IN" sz="3200" dirty="0"/>
              <a:t>Assurance: A multi-disciplinary assignment</a:t>
            </a:r>
          </a:p>
        </p:txBody>
      </p:sp>
    </p:spTree>
    <p:extLst>
      <p:ext uri="{BB962C8B-B14F-4D97-AF65-F5344CB8AC3E}">
        <p14:creationId xmlns:p14="http://schemas.microsoft.com/office/powerpoint/2010/main" xmlns="" val="909284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D94153-2A07-6789-CA5C-1669C6F6F3C3}"/>
              </a:ext>
            </a:extLst>
          </p:cNvPr>
          <p:cNvSpPr>
            <a:spLocks noGrp="1"/>
          </p:cNvSpPr>
          <p:nvPr>
            <p:ph type="title"/>
          </p:nvPr>
        </p:nvSpPr>
        <p:spPr>
          <a:xfrm>
            <a:off x="838200" y="365126"/>
            <a:ext cx="10515600" cy="794371"/>
          </a:xfrm>
        </p:spPr>
        <p:txBody>
          <a:bodyPr/>
          <a:lstStyle/>
          <a:p>
            <a:r>
              <a:rPr lang="en-IN" dirty="0"/>
              <a:t>Limited v Reasonable Assurance</a:t>
            </a:r>
          </a:p>
        </p:txBody>
      </p:sp>
      <p:graphicFrame>
        <p:nvGraphicFramePr>
          <p:cNvPr id="4" name="Content Placeholder 3">
            <a:extLst>
              <a:ext uri="{FF2B5EF4-FFF2-40B4-BE49-F238E27FC236}">
                <a16:creationId xmlns:a16="http://schemas.microsoft.com/office/drawing/2014/main" xmlns="" id="{1222CC7E-ECBA-56FB-8CC2-CCF1A45449E9}"/>
              </a:ext>
            </a:extLst>
          </p:cNvPr>
          <p:cNvGraphicFramePr>
            <a:graphicFrameLocks noGrp="1"/>
          </p:cNvGraphicFramePr>
          <p:nvPr>
            <p:ph idx="1"/>
          </p:nvPr>
        </p:nvGraphicFramePr>
        <p:xfrm>
          <a:off x="838203" y="1545996"/>
          <a:ext cx="10515597" cy="4750186"/>
        </p:xfrm>
        <a:graphic>
          <a:graphicData uri="http://schemas.openxmlformats.org/drawingml/2006/table">
            <a:tbl>
              <a:tblPr firstRow="1" bandRow="1">
                <a:tableStyleId>{5C22544A-7EE6-4342-B048-85BDC9FD1C3A}</a:tableStyleId>
              </a:tblPr>
              <a:tblGrid>
                <a:gridCol w="2828824">
                  <a:extLst>
                    <a:ext uri="{9D8B030D-6E8A-4147-A177-3AD203B41FA5}">
                      <a16:colId xmlns:a16="http://schemas.microsoft.com/office/drawing/2014/main" xmlns="" val="210215413"/>
                    </a:ext>
                  </a:extLst>
                </a:gridCol>
                <a:gridCol w="3704737">
                  <a:extLst>
                    <a:ext uri="{9D8B030D-6E8A-4147-A177-3AD203B41FA5}">
                      <a16:colId xmlns:a16="http://schemas.microsoft.com/office/drawing/2014/main" xmlns="" val="321518926"/>
                    </a:ext>
                  </a:extLst>
                </a:gridCol>
                <a:gridCol w="3982036">
                  <a:extLst>
                    <a:ext uri="{9D8B030D-6E8A-4147-A177-3AD203B41FA5}">
                      <a16:colId xmlns:a16="http://schemas.microsoft.com/office/drawing/2014/main" xmlns="" val="3876279669"/>
                    </a:ext>
                  </a:extLst>
                </a:gridCol>
              </a:tblGrid>
              <a:tr h="452506">
                <a:tc>
                  <a:txBody>
                    <a:bodyPr/>
                    <a:lstStyle/>
                    <a:p>
                      <a:endParaRPr lang="en-IN" sz="2000" dirty="0"/>
                    </a:p>
                  </a:txBody>
                  <a:tcPr/>
                </a:tc>
                <a:tc>
                  <a:txBody>
                    <a:bodyPr/>
                    <a:lstStyle/>
                    <a:p>
                      <a:r>
                        <a:rPr lang="en-IN" sz="2000" dirty="0"/>
                        <a:t>Limited Assurance</a:t>
                      </a:r>
                    </a:p>
                  </a:txBody>
                  <a:tcPr/>
                </a:tc>
                <a:tc>
                  <a:txBody>
                    <a:bodyPr/>
                    <a:lstStyle/>
                    <a:p>
                      <a:r>
                        <a:rPr lang="en-IN" sz="2000" dirty="0"/>
                        <a:t>Reasonable Assurance</a:t>
                      </a:r>
                    </a:p>
                  </a:txBody>
                  <a:tcPr/>
                </a:tc>
                <a:extLst>
                  <a:ext uri="{0D108BD9-81ED-4DB2-BD59-A6C34878D82A}">
                    <a16:rowId xmlns:a16="http://schemas.microsoft.com/office/drawing/2014/main" xmlns="" val="2789413216"/>
                  </a:ext>
                </a:extLst>
              </a:tr>
              <a:tr h="370840">
                <a:tc>
                  <a:txBody>
                    <a:bodyPr/>
                    <a:lstStyle/>
                    <a:p>
                      <a:r>
                        <a:rPr lang="en-IN" sz="2000" dirty="0"/>
                        <a:t>Depth of Testing</a:t>
                      </a:r>
                    </a:p>
                  </a:txBody>
                  <a:tcPr/>
                </a:tc>
                <a:tc>
                  <a:txBody>
                    <a:bodyPr/>
                    <a:lstStyle/>
                    <a:p>
                      <a:r>
                        <a:rPr lang="en-IN" sz="2000" dirty="0"/>
                        <a:t>Less testing</a:t>
                      </a:r>
                    </a:p>
                  </a:txBody>
                  <a:tcPr/>
                </a:tc>
                <a:tc>
                  <a:txBody>
                    <a:bodyPr/>
                    <a:lstStyle/>
                    <a:p>
                      <a:r>
                        <a:rPr lang="en-IN" sz="2000" dirty="0"/>
                        <a:t>More testing</a:t>
                      </a:r>
                    </a:p>
                  </a:txBody>
                  <a:tcPr/>
                </a:tc>
                <a:extLst>
                  <a:ext uri="{0D108BD9-81ED-4DB2-BD59-A6C34878D82A}">
                    <a16:rowId xmlns:a16="http://schemas.microsoft.com/office/drawing/2014/main" xmlns="" val="3945656226"/>
                  </a:ext>
                </a:extLst>
              </a:tr>
              <a:tr h="370840">
                <a:tc>
                  <a:txBody>
                    <a:bodyPr/>
                    <a:lstStyle/>
                    <a:p>
                      <a:r>
                        <a:rPr lang="en-IN" sz="2000" dirty="0"/>
                        <a:t>Level of evidence</a:t>
                      </a:r>
                    </a:p>
                  </a:txBody>
                  <a:tcPr/>
                </a:tc>
                <a:tc>
                  <a:txBody>
                    <a:bodyPr/>
                    <a:lstStyle/>
                    <a:p>
                      <a:r>
                        <a:rPr lang="en-IN" sz="2000" dirty="0"/>
                        <a:t>Less evidence</a:t>
                      </a:r>
                    </a:p>
                  </a:txBody>
                  <a:tcPr/>
                </a:tc>
                <a:tc>
                  <a:txBody>
                    <a:bodyPr/>
                    <a:lstStyle/>
                    <a:p>
                      <a:r>
                        <a:rPr lang="en-IN" sz="2000" dirty="0"/>
                        <a:t>Greater established evidence</a:t>
                      </a:r>
                    </a:p>
                  </a:txBody>
                  <a:tcPr/>
                </a:tc>
                <a:extLst>
                  <a:ext uri="{0D108BD9-81ED-4DB2-BD59-A6C34878D82A}">
                    <a16:rowId xmlns:a16="http://schemas.microsoft.com/office/drawing/2014/main" xmlns="" val="451405729"/>
                  </a:ext>
                </a:extLst>
              </a:tr>
              <a:tr h="370840">
                <a:tc>
                  <a:txBody>
                    <a:bodyPr/>
                    <a:lstStyle/>
                    <a:p>
                      <a:r>
                        <a:rPr lang="en-IN" sz="2000" dirty="0"/>
                        <a:t>Extent of Verification</a:t>
                      </a:r>
                    </a:p>
                  </a:txBody>
                  <a:tcPr/>
                </a:tc>
                <a:tc>
                  <a:txBody>
                    <a:bodyPr/>
                    <a:lstStyle/>
                    <a:p>
                      <a:r>
                        <a:rPr lang="en-IN" sz="2000" dirty="0"/>
                        <a:t>Less verification of source documents</a:t>
                      </a:r>
                    </a:p>
                  </a:txBody>
                  <a:tcPr/>
                </a:tc>
                <a:tc>
                  <a:txBody>
                    <a:bodyPr/>
                    <a:lstStyle/>
                    <a:p>
                      <a:r>
                        <a:rPr lang="en-IN" sz="2000" dirty="0"/>
                        <a:t>Higher level of scrutiny of source data and documents</a:t>
                      </a:r>
                    </a:p>
                  </a:txBody>
                  <a:tcPr/>
                </a:tc>
                <a:extLst>
                  <a:ext uri="{0D108BD9-81ED-4DB2-BD59-A6C34878D82A}">
                    <a16:rowId xmlns:a16="http://schemas.microsoft.com/office/drawing/2014/main" xmlns="" val="3098403164"/>
                  </a:ext>
                </a:extLst>
              </a:tr>
              <a:tr h="370840">
                <a:tc>
                  <a:txBody>
                    <a:bodyPr/>
                    <a:lstStyle/>
                    <a:p>
                      <a:r>
                        <a:rPr lang="en-IN" sz="2000" dirty="0"/>
                        <a:t>Reliance on Management Representation</a:t>
                      </a:r>
                    </a:p>
                  </a:txBody>
                  <a:tcPr/>
                </a:tc>
                <a:tc>
                  <a:txBody>
                    <a:bodyPr/>
                    <a:lstStyle/>
                    <a:p>
                      <a:r>
                        <a:rPr lang="en-IN" sz="2000" dirty="0"/>
                        <a:t>Higher</a:t>
                      </a:r>
                    </a:p>
                  </a:txBody>
                  <a:tcPr/>
                </a:tc>
                <a:tc>
                  <a:txBody>
                    <a:bodyPr/>
                    <a:lstStyle/>
                    <a:p>
                      <a:r>
                        <a:rPr lang="en-IN" sz="2000" dirty="0"/>
                        <a:t>Lower, resorted to only when other forms of evidence is not available</a:t>
                      </a:r>
                    </a:p>
                  </a:txBody>
                  <a:tcPr/>
                </a:tc>
                <a:extLst>
                  <a:ext uri="{0D108BD9-81ED-4DB2-BD59-A6C34878D82A}">
                    <a16:rowId xmlns:a16="http://schemas.microsoft.com/office/drawing/2014/main" xmlns="" val="2283869127"/>
                  </a:ext>
                </a:extLst>
              </a:tr>
              <a:tr h="370840">
                <a:tc>
                  <a:txBody>
                    <a:bodyPr/>
                    <a:lstStyle/>
                    <a:p>
                      <a:r>
                        <a:rPr lang="en-IN" sz="2000" dirty="0"/>
                        <a:t>Cost of Assurance</a:t>
                      </a:r>
                    </a:p>
                  </a:txBody>
                  <a:tcPr/>
                </a:tc>
                <a:tc>
                  <a:txBody>
                    <a:bodyPr/>
                    <a:lstStyle/>
                    <a:p>
                      <a:r>
                        <a:rPr lang="en-IN" sz="2000" dirty="0"/>
                        <a:t>Less expensive in terms of cost and time</a:t>
                      </a:r>
                    </a:p>
                  </a:txBody>
                  <a:tcPr/>
                </a:tc>
                <a:tc>
                  <a:txBody>
                    <a:bodyPr/>
                    <a:lstStyle/>
                    <a:p>
                      <a:r>
                        <a:rPr lang="en-IN" sz="2000" dirty="0"/>
                        <a:t>More expensive in terms of cost and time</a:t>
                      </a:r>
                    </a:p>
                  </a:txBody>
                  <a:tcPr/>
                </a:tc>
                <a:extLst>
                  <a:ext uri="{0D108BD9-81ED-4DB2-BD59-A6C34878D82A}">
                    <a16:rowId xmlns:a16="http://schemas.microsoft.com/office/drawing/2014/main" xmlns="" val="879190031"/>
                  </a:ext>
                </a:extLst>
              </a:tr>
              <a:tr h="370840">
                <a:tc>
                  <a:txBody>
                    <a:bodyPr/>
                    <a:lstStyle/>
                    <a:p>
                      <a:r>
                        <a:rPr lang="en-IN" sz="2000" dirty="0"/>
                        <a:t>Perception of credibility</a:t>
                      </a:r>
                    </a:p>
                  </a:txBody>
                  <a:tcPr/>
                </a:tc>
                <a:tc>
                  <a:txBody>
                    <a:bodyPr/>
                    <a:lstStyle/>
                    <a:p>
                      <a:r>
                        <a:rPr lang="en-IN" sz="2000" dirty="0"/>
                        <a:t>Credible</a:t>
                      </a:r>
                    </a:p>
                  </a:txBody>
                  <a:tcPr/>
                </a:tc>
                <a:tc>
                  <a:txBody>
                    <a:bodyPr/>
                    <a:lstStyle/>
                    <a:p>
                      <a:r>
                        <a:rPr lang="en-IN" sz="2000" dirty="0"/>
                        <a:t>More Credible</a:t>
                      </a:r>
                    </a:p>
                  </a:txBody>
                  <a:tcPr/>
                </a:tc>
                <a:extLst>
                  <a:ext uri="{0D108BD9-81ED-4DB2-BD59-A6C34878D82A}">
                    <a16:rowId xmlns:a16="http://schemas.microsoft.com/office/drawing/2014/main" xmlns="" val="1247233290"/>
                  </a:ext>
                </a:extLst>
              </a:tr>
              <a:tr h="370840">
                <a:tc>
                  <a:txBody>
                    <a:bodyPr/>
                    <a:lstStyle/>
                    <a:p>
                      <a:r>
                        <a:rPr lang="en-IN" sz="2000" dirty="0"/>
                        <a:t>Assurance conclusion</a:t>
                      </a:r>
                    </a:p>
                  </a:txBody>
                  <a:tcPr/>
                </a:tc>
                <a:tc>
                  <a:txBody>
                    <a:bodyPr/>
                    <a:lstStyle/>
                    <a:p>
                      <a:r>
                        <a:rPr lang="en-IN" sz="2000" dirty="0"/>
                        <a:t>Nothing has come to the notice of the assurance provider regarding any material misstatements</a:t>
                      </a:r>
                    </a:p>
                  </a:txBody>
                  <a:tcPr/>
                </a:tc>
                <a:tc>
                  <a:txBody>
                    <a:bodyPr/>
                    <a:lstStyle/>
                    <a:p>
                      <a:r>
                        <a:rPr lang="en-IN" sz="2000" dirty="0"/>
                        <a:t>Reporting / Disclosures are free from material misstatements</a:t>
                      </a:r>
                    </a:p>
                  </a:txBody>
                  <a:tcPr/>
                </a:tc>
                <a:extLst>
                  <a:ext uri="{0D108BD9-81ED-4DB2-BD59-A6C34878D82A}">
                    <a16:rowId xmlns:a16="http://schemas.microsoft.com/office/drawing/2014/main" xmlns="" val="354962786"/>
                  </a:ext>
                </a:extLst>
              </a:tr>
            </a:tbl>
          </a:graphicData>
        </a:graphic>
      </p:graphicFrame>
      <p:sp>
        <p:nvSpPr>
          <p:cNvPr id="3" name="Slide Number Placeholder 2">
            <a:extLst>
              <a:ext uri="{FF2B5EF4-FFF2-40B4-BE49-F238E27FC236}">
                <a16:creationId xmlns:a16="http://schemas.microsoft.com/office/drawing/2014/main" xmlns="" id="{6E8116C5-F5F8-6722-E962-806A321038C7}"/>
              </a:ext>
            </a:extLst>
          </p:cNvPr>
          <p:cNvSpPr>
            <a:spLocks noGrp="1"/>
          </p:cNvSpPr>
          <p:nvPr>
            <p:ph type="sldNum" sz="quarter" idx="12"/>
          </p:nvPr>
        </p:nvSpPr>
        <p:spPr/>
        <p:txBody>
          <a:bodyPr/>
          <a:lstStyle/>
          <a:p>
            <a:fld id="{B824ACC9-2D37-420A-8C2C-B2DE8AA43397}" type="slidenum">
              <a:rPr lang="en-IN" smtClean="0"/>
              <a:pPr/>
              <a:t>72</a:t>
            </a:fld>
            <a:endParaRPr lang="en-IN"/>
          </a:p>
        </p:txBody>
      </p:sp>
    </p:spTree>
    <p:extLst>
      <p:ext uri="{BB962C8B-B14F-4D97-AF65-F5344CB8AC3E}">
        <p14:creationId xmlns:p14="http://schemas.microsoft.com/office/powerpoint/2010/main" xmlns="" val="27637874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C31B99-6846-92F4-7E55-AF51D1C8C5AF}"/>
              </a:ext>
            </a:extLst>
          </p:cNvPr>
          <p:cNvSpPr>
            <a:spLocks noGrp="1"/>
          </p:cNvSpPr>
          <p:nvPr>
            <p:ph type="title"/>
          </p:nvPr>
        </p:nvSpPr>
        <p:spPr>
          <a:xfrm>
            <a:off x="838200" y="365125"/>
            <a:ext cx="10515600" cy="718957"/>
          </a:xfrm>
        </p:spPr>
        <p:txBody>
          <a:bodyPr/>
          <a:lstStyle/>
          <a:p>
            <a:pPr algn="ctr"/>
            <a:r>
              <a:rPr lang="en-IN" b="1" dirty="0"/>
              <a:t>Assurance Standard</a:t>
            </a:r>
          </a:p>
        </p:txBody>
      </p:sp>
      <p:sp>
        <p:nvSpPr>
          <p:cNvPr id="3" name="Content Placeholder 2">
            <a:extLst>
              <a:ext uri="{FF2B5EF4-FFF2-40B4-BE49-F238E27FC236}">
                <a16:creationId xmlns:a16="http://schemas.microsoft.com/office/drawing/2014/main" xmlns="" id="{A8362778-F127-7EAC-8328-16F57B5643A5}"/>
              </a:ext>
            </a:extLst>
          </p:cNvPr>
          <p:cNvSpPr>
            <a:spLocks noGrp="1"/>
          </p:cNvSpPr>
          <p:nvPr>
            <p:ph idx="1"/>
          </p:nvPr>
        </p:nvSpPr>
        <p:spPr>
          <a:xfrm>
            <a:off x="838200" y="1414021"/>
            <a:ext cx="10515600" cy="4590853"/>
          </a:xfrm>
        </p:spPr>
        <p:txBody>
          <a:bodyPr>
            <a:normAutofit/>
          </a:bodyPr>
          <a:lstStyle/>
          <a:p>
            <a:pPr algn="just"/>
            <a:r>
              <a:rPr lang="en-GB" sz="2200" b="0" i="0" u="none" strike="noStrike" baseline="0" dirty="0">
                <a:solidFill>
                  <a:srgbClr val="000000"/>
                </a:solidFill>
                <a:latin typeface="Arial" panose="020B0604020202020204" pitchFamily="34" charset="0"/>
              </a:rPr>
              <a:t>SEBI Circular dated July 12, 2023 does not mandate or recommend the use of any specific assurance standard. </a:t>
            </a:r>
          </a:p>
          <a:p>
            <a:pPr algn="just"/>
            <a:r>
              <a:rPr lang="en-GB" sz="2200" dirty="0">
                <a:solidFill>
                  <a:srgbClr val="000000"/>
                </a:solidFill>
                <a:latin typeface="Arial" panose="020B0604020202020204" pitchFamily="34" charset="0"/>
              </a:rPr>
              <a:t>SEBI FAQ dated September 7, 2023 states that Assurance Provider (AP) </a:t>
            </a:r>
            <a:r>
              <a:rPr lang="en-GB" sz="2200" b="0" i="0" u="none" strike="noStrike" baseline="0" dirty="0">
                <a:solidFill>
                  <a:srgbClr val="000000"/>
                </a:solidFill>
                <a:latin typeface="Arial" panose="020B0604020202020204" pitchFamily="34" charset="0"/>
              </a:rPr>
              <a:t>may appropriately use a globally accepted assurance standard on sustainability / non-financial reporting such as –</a:t>
            </a:r>
          </a:p>
          <a:p>
            <a:pPr lvl="1"/>
            <a:r>
              <a:rPr lang="en-IN" sz="2000" b="0" i="0" u="none" strike="noStrike" baseline="0" dirty="0">
                <a:solidFill>
                  <a:srgbClr val="000000"/>
                </a:solidFill>
                <a:latin typeface="Arial" panose="020B0604020202020204" pitchFamily="34" charset="0"/>
              </a:rPr>
              <a:t>The International </a:t>
            </a:r>
            <a:r>
              <a:rPr lang="en-GB" sz="2000" b="0" i="0" u="none" strike="noStrike" baseline="0" dirty="0">
                <a:solidFill>
                  <a:srgbClr val="000000"/>
                </a:solidFill>
                <a:latin typeface="Arial" panose="020B0604020202020204" pitchFamily="34" charset="0"/>
              </a:rPr>
              <a:t>Standard on Assurance Engagements (ISAE) 3000 or </a:t>
            </a:r>
          </a:p>
          <a:p>
            <a:pPr lvl="1"/>
            <a:r>
              <a:rPr lang="en-GB" sz="2000" dirty="0">
                <a:solidFill>
                  <a:srgbClr val="000000"/>
                </a:solidFill>
                <a:latin typeface="Arial" panose="020B0604020202020204" pitchFamily="34" charset="0"/>
              </a:rPr>
              <a:t>The </a:t>
            </a:r>
            <a:r>
              <a:rPr lang="en-GB" sz="2000" b="0" i="0" u="none" strike="noStrike" baseline="0" dirty="0">
                <a:solidFill>
                  <a:srgbClr val="000000"/>
                </a:solidFill>
                <a:latin typeface="Arial" panose="020B0604020202020204" pitchFamily="34" charset="0"/>
              </a:rPr>
              <a:t>assurance standards issued by The Institute of Chartered Accountants of India (ICAI)  </a:t>
            </a:r>
          </a:p>
          <a:p>
            <a:r>
              <a:rPr lang="en-IN" sz="2200" b="0" i="0" u="none" strike="noStrike" baseline="0" dirty="0">
                <a:solidFill>
                  <a:srgbClr val="000000"/>
                </a:solidFill>
                <a:latin typeface="Arial" panose="020B0604020202020204" pitchFamily="34" charset="0"/>
              </a:rPr>
              <a:t>ICAI has issued </a:t>
            </a:r>
            <a:r>
              <a:rPr lang="en-IN" sz="2400" b="0" i="0" u="none" strike="noStrike" baseline="0" dirty="0">
                <a:solidFill>
                  <a:srgbClr val="000000"/>
                </a:solidFill>
                <a:latin typeface="Arial" panose="020B0604020202020204" pitchFamily="34" charset="0"/>
              </a:rPr>
              <a:t>– </a:t>
            </a:r>
          </a:p>
          <a:p>
            <a:pPr lvl="1"/>
            <a:r>
              <a:rPr lang="en-IN" sz="2000" b="0" i="0" u="none" strike="noStrike" baseline="0" dirty="0">
                <a:solidFill>
                  <a:srgbClr val="000000"/>
                </a:solidFill>
                <a:latin typeface="Arial" panose="020B0604020202020204" pitchFamily="34" charset="0"/>
              </a:rPr>
              <a:t>Standard on Sustainability Assurance Engagements (SSAE) 3000 and</a:t>
            </a:r>
          </a:p>
          <a:p>
            <a:pPr lvl="1"/>
            <a:r>
              <a:rPr lang="en-IN" sz="2000" b="0" i="0" u="none" strike="noStrike" baseline="0" dirty="0">
                <a:solidFill>
                  <a:srgbClr val="000000"/>
                </a:solidFill>
                <a:latin typeface="Arial" panose="020B0604020202020204" pitchFamily="34" charset="0"/>
              </a:rPr>
              <a:t>Standard on Assurance Engagements (SAE) 3410 “Assurance Engagements on Greenhouse Gas Statements  </a:t>
            </a:r>
            <a:r>
              <a:rPr lang="en-GB" sz="2000" dirty="0">
                <a:solidFill>
                  <a:srgbClr val="000000"/>
                </a:solidFill>
                <a:latin typeface="Arial" panose="020B0604020202020204" pitchFamily="34" charset="0"/>
              </a:rPr>
              <a:t> </a:t>
            </a:r>
          </a:p>
          <a:p>
            <a:r>
              <a:rPr lang="en-GB" sz="2200" dirty="0">
                <a:solidFill>
                  <a:srgbClr val="000000"/>
                </a:solidFill>
                <a:latin typeface="Arial" panose="020B0604020202020204" pitchFamily="34" charset="0"/>
              </a:rPr>
              <a:t>SEBI FAQ mandates the disclosure of the standard followed by the AP</a:t>
            </a:r>
            <a:r>
              <a:rPr lang="en-GB" sz="2400" dirty="0">
                <a:solidFill>
                  <a:srgbClr val="000000"/>
                </a:solidFill>
                <a:latin typeface="Arial" panose="020B0604020202020204" pitchFamily="34" charset="0"/>
              </a:rPr>
              <a:t>.</a:t>
            </a:r>
          </a:p>
          <a:p>
            <a:pPr lvl="1"/>
            <a:endParaRPr lang="en-IN" sz="2000" dirty="0"/>
          </a:p>
        </p:txBody>
      </p:sp>
    </p:spTree>
    <p:extLst>
      <p:ext uri="{BB962C8B-B14F-4D97-AF65-F5344CB8AC3E}">
        <p14:creationId xmlns:p14="http://schemas.microsoft.com/office/powerpoint/2010/main" xmlns="" val="20986896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CAEF3E-B098-F4C4-50D9-8EB08C7089EE}"/>
              </a:ext>
            </a:extLst>
          </p:cNvPr>
          <p:cNvSpPr>
            <a:spLocks noGrp="1"/>
          </p:cNvSpPr>
          <p:nvPr>
            <p:ph type="title"/>
          </p:nvPr>
        </p:nvSpPr>
        <p:spPr>
          <a:xfrm>
            <a:off x="838200" y="365126"/>
            <a:ext cx="10515600" cy="558702"/>
          </a:xfrm>
        </p:spPr>
        <p:txBody>
          <a:bodyPr>
            <a:normAutofit fontScale="90000"/>
          </a:bodyPr>
          <a:lstStyle/>
          <a:p>
            <a:pPr algn="ctr"/>
            <a:r>
              <a:rPr lang="en-IN" b="1" dirty="0"/>
              <a:t>Role of Audit Committee</a:t>
            </a:r>
          </a:p>
        </p:txBody>
      </p:sp>
      <p:sp>
        <p:nvSpPr>
          <p:cNvPr id="3" name="Content Placeholder 2">
            <a:extLst>
              <a:ext uri="{FF2B5EF4-FFF2-40B4-BE49-F238E27FC236}">
                <a16:creationId xmlns:a16="http://schemas.microsoft.com/office/drawing/2014/main" xmlns="" id="{50E004F6-8601-0E65-FBF4-7279BC13C185}"/>
              </a:ext>
            </a:extLst>
          </p:cNvPr>
          <p:cNvSpPr>
            <a:spLocks noGrp="1"/>
          </p:cNvSpPr>
          <p:nvPr>
            <p:ph idx="1"/>
          </p:nvPr>
        </p:nvSpPr>
        <p:spPr>
          <a:xfrm>
            <a:off x="838200" y="1291472"/>
            <a:ext cx="10515600" cy="4885491"/>
          </a:xfrm>
        </p:spPr>
        <p:txBody>
          <a:bodyPr>
            <a:normAutofit fontScale="92500" lnSpcReduction="10000"/>
          </a:bodyPr>
          <a:lstStyle/>
          <a:p>
            <a:pPr algn="l"/>
            <a:r>
              <a:rPr lang="en-IN" sz="2400" i="0" u="none" strike="noStrike" baseline="0" dirty="0"/>
              <a:t>Understand how the entity </a:t>
            </a:r>
            <a:r>
              <a:rPr lang="en-GB" sz="2400" i="0" u="none" strike="noStrike" baseline="0" dirty="0"/>
              <a:t>identifies and prioritises ESG risks </a:t>
            </a:r>
            <a:r>
              <a:rPr lang="en-IN" sz="2400" i="0" u="none" strike="noStrike" baseline="0" dirty="0"/>
              <a:t>and opportunities – </a:t>
            </a:r>
            <a:r>
              <a:rPr lang="en-IN" sz="2400" i="1" u="none" strike="noStrike" baseline="0" dirty="0"/>
              <a:t>requires integration of its ESG risks into the entity’s risk management system</a:t>
            </a:r>
          </a:p>
          <a:p>
            <a:pPr algn="l"/>
            <a:r>
              <a:rPr lang="en-GB" sz="2400" i="0" u="none" strike="noStrike" baseline="0" dirty="0"/>
              <a:t>Provide guidance on how the entity communicates its ESG story – </a:t>
            </a:r>
            <a:r>
              <a:rPr lang="en-GB" sz="2400" i="1" u="none" strike="noStrike" baseline="0" dirty="0"/>
              <a:t>Data and the narrative should be in sync with each other</a:t>
            </a:r>
          </a:p>
          <a:p>
            <a:pPr algn="l"/>
            <a:r>
              <a:rPr lang="en-IN" sz="2400" i="0" u="none" strike="noStrike" baseline="0" dirty="0"/>
              <a:t>Determine material information </a:t>
            </a:r>
            <a:r>
              <a:rPr lang="en-GB" sz="2400" i="0" u="none" strike="noStrike" baseline="0" dirty="0"/>
              <a:t>and impact on financial reporting as well as ESG reporting – </a:t>
            </a:r>
            <a:r>
              <a:rPr lang="en-GB" sz="2400" i="1" u="none" strike="noStrike" baseline="0" dirty="0"/>
              <a:t>recognize the new dimension of impact materiality in addition to financial materiality</a:t>
            </a:r>
          </a:p>
          <a:p>
            <a:pPr algn="l"/>
            <a:r>
              <a:rPr lang="en-IN" sz="2400" i="0" u="none" strike="noStrike" baseline="0" dirty="0"/>
              <a:t>Assess if appropriate controls </a:t>
            </a:r>
            <a:r>
              <a:rPr lang="en-GB" sz="2400" i="0" u="none" strike="noStrike" baseline="0" dirty="0"/>
              <a:t>are in place to ensure reporting </a:t>
            </a:r>
            <a:r>
              <a:rPr lang="en-IN" sz="2400" i="0" u="none" strike="noStrike" baseline="0" dirty="0"/>
              <a:t>consistency – </a:t>
            </a:r>
            <a:r>
              <a:rPr lang="en-IN" sz="2400" i="1" u="none" strike="noStrike" baseline="0" dirty="0"/>
              <a:t>Entity level and activity level controls to be extended w.r.t collation and consolidation of climate and other non-financial data</a:t>
            </a:r>
          </a:p>
          <a:p>
            <a:pPr algn="l"/>
            <a:r>
              <a:rPr lang="en-IN" sz="2400" dirty="0"/>
              <a:t>Monitor assurance as part of annual and consolidated reporting – </a:t>
            </a:r>
            <a:r>
              <a:rPr lang="en-IN" sz="2400" i="1" dirty="0"/>
              <a:t>Measures to be taken to strengthen the credibility of reported information</a:t>
            </a:r>
          </a:p>
          <a:p>
            <a:pPr algn="l"/>
            <a:r>
              <a:rPr lang="en-IN" sz="2400" dirty="0"/>
              <a:t>Monitor and assess the capabilities as well as independence of the Assurance Provider (AP) – </a:t>
            </a:r>
            <a:r>
              <a:rPr lang="en-IN" sz="2400" i="1" dirty="0"/>
              <a:t>Satisfy itself about the capabilities and independence of the AP in line with the SEBI circular read with the FAQ</a:t>
            </a:r>
          </a:p>
        </p:txBody>
      </p:sp>
    </p:spTree>
    <p:extLst>
      <p:ext uri="{BB962C8B-B14F-4D97-AF65-F5344CB8AC3E}">
        <p14:creationId xmlns:p14="http://schemas.microsoft.com/office/powerpoint/2010/main" xmlns="" val="3389688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28B46D-A14B-4063-36E3-B05CCF19CC35}"/>
              </a:ext>
            </a:extLst>
          </p:cNvPr>
          <p:cNvSpPr>
            <a:spLocks noGrp="1"/>
          </p:cNvSpPr>
          <p:nvPr>
            <p:ph type="title"/>
          </p:nvPr>
        </p:nvSpPr>
        <p:spPr>
          <a:xfrm>
            <a:off x="838200" y="365125"/>
            <a:ext cx="10515600" cy="662397"/>
          </a:xfrm>
        </p:spPr>
        <p:txBody>
          <a:bodyPr>
            <a:normAutofit fontScale="90000"/>
          </a:bodyPr>
          <a:lstStyle/>
          <a:p>
            <a:pPr algn="ctr"/>
            <a:r>
              <a:rPr lang="en-IN" b="1" dirty="0"/>
              <a:t>Double Materiality</a:t>
            </a:r>
          </a:p>
        </p:txBody>
      </p:sp>
      <p:sp>
        <p:nvSpPr>
          <p:cNvPr id="3" name="Content Placeholder 2">
            <a:extLst>
              <a:ext uri="{FF2B5EF4-FFF2-40B4-BE49-F238E27FC236}">
                <a16:creationId xmlns:a16="http://schemas.microsoft.com/office/drawing/2014/main" xmlns="" id="{B015D6ED-42A7-D928-0BF9-66C62F25DBDB}"/>
              </a:ext>
            </a:extLst>
          </p:cNvPr>
          <p:cNvSpPr>
            <a:spLocks noGrp="1"/>
          </p:cNvSpPr>
          <p:nvPr>
            <p:ph idx="1"/>
          </p:nvPr>
        </p:nvSpPr>
        <p:spPr>
          <a:xfrm>
            <a:off x="838200" y="1423447"/>
            <a:ext cx="10515600" cy="4753516"/>
          </a:xfrm>
        </p:spPr>
        <p:txBody>
          <a:bodyPr/>
          <a:lstStyle/>
          <a:p>
            <a:r>
              <a:rPr lang="en-US" sz="1800" dirty="0">
                <a:solidFill>
                  <a:srgbClr val="434344"/>
                </a:solidFill>
                <a:effectLst/>
                <a:latin typeface="Arial" panose="020B0604020202020204" pitchFamily="34" charset="0"/>
                <a:ea typeface="Arial" panose="020B0604020202020204" pitchFamily="34" charset="0"/>
              </a:rPr>
              <a:t>Double materiality assessment is a tool which provides criteria to determine whether a sustainability topic or information </a:t>
            </a:r>
            <a:r>
              <a:rPr lang="en-US" sz="180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has</a:t>
            </a:r>
            <a:r>
              <a:rPr lang="en-US" sz="1800" spc="-7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 </a:t>
            </a:r>
            <a:r>
              <a:rPr lang="en-US" sz="180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to</a:t>
            </a:r>
            <a:r>
              <a:rPr lang="en-US" sz="1800" spc="-7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 </a:t>
            </a:r>
            <a:r>
              <a:rPr lang="en-US" sz="180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be</a:t>
            </a:r>
            <a:r>
              <a:rPr lang="en-US" sz="1800" spc="-65"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 </a:t>
            </a:r>
            <a:r>
              <a:rPr lang="en-US" sz="180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included</a:t>
            </a:r>
            <a:r>
              <a:rPr lang="en-US" sz="1800" spc="-7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 </a:t>
            </a:r>
            <a:r>
              <a:rPr lang="en-US" sz="180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in</a:t>
            </a:r>
            <a:r>
              <a:rPr lang="en-US" sz="1800" spc="-65"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 </a:t>
            </a:r>
            <a:r>
              <a:rPr lang="en-US" sz="180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the</a:t>
            </a:r>
            <a:r>
              <a:rPr lang="en-US" sz="1800" spc="-7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 </a:t>
            </a:r>
            <a:r>
              <a:rPr lang="en-US" sz="180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sustainability</a:t>
            </a:r>
            <a:r>
              <a:rPr lang="en-US" sz="1800" spc="-65"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 </a:t>
            </a:r>
            <a:r>
              <a:rPr lang="en-US" sz="180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report.</a:t>
            </a:r>
            <a:r>
              <a:rPr lang="en-US" sz="1800" spc="-10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 </a:t>
            </a:r>
            <a:r>
              <a:rPr lang="en-US" sz="180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A</a:t>
            </a:r>
            <a:r>
              <a:rPr lang="en-US" sz="1800" spc="-7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 </a:t>
            </a:r>
            <a:r>
              <a:rPr lang="en-US" sz="180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sustainability</a:t>
            </a:r>
            <a:r>
              <a:rPr lang="en-US" sz="1800" spc="-7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 </a:t>
            </a:r>
            <a:r>
              <a:rPr lang="en-US" sz="180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matter</a:t>
            </a:r>
            <a:r>
              <a:rPr lang="en-US" sz="1800" spc="-65"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 </a:t>
            </a:r>
            <a:r>
              <a:rPr lang="en-US" sz="180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is</a:t>
            </a:r>
            <a:r>
              <a:rPr lang="en-US" sz="1800" spc="-7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 </a:t>
            </a:r>
            <a:r>
              <a:rPr lang="en-US" sz="180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“material”</a:t>
            </a:r>
            <a:r>
              <a:rPr lang="en-US" sz="1800" spc="-65"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 </a:t>
            </a:r>
            <a:r>
              <a:rPr lang="en-US" sz="180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when</a:t>
            </a:r>
            <a:r>
              <a:rPr lang="en-US" sz="1800" spc="-7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 </a:t>
            </a:r>
            <a:r>
              <a:rPr lang="en-US" sz="180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it</a:t>
            </a:r>
            <a:r>
              <a:rPr lang="en-US" sz="1800" spc="-65"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 </a:t>
            </a:r>
            <a:r>
              <a:rPr lang="en-US" sz="180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meets</a:t>
            </a:r>
            <a:r>
              <a:rPr lang="en-US" sz="1800" spc="-7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 </a:t>
            </a:r>
            <a:r>
              <a:rPr lang="en-US" sz="180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the</a:t>
            </a:r>
            <a:r>
              <a:rPr lang="en-US" sz="1800" spc="-65"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 </a:t>
            </a:r>
            <a:r>
              <a:rPr lang="en-US" sz="180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criteria</a:t>
            </a:r>
            <a:r>
              <a:rPr lang="en-US" sz="1800" spc="-7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 </a:t>
            </a:r>
            <a:r>
              <a:rPr lang="en-US" sz="180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defined</a:t>
            </a:r>
            <a:r>
              <a:rPr lang="en-US" sz="1800" spc="-7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 </a:t>
            </a:r>
            <a:r>
              <a:rPr lang="en-US" sz="180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for impact</a:t>
            </a:r>
            <a:r>
              <a:rPr lang="en-US" sz="1800" spc="-4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 </a:t>
            </a:r>
            <a:r>
              <a:rPr lang="en-US" sz="180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materiality,</a:t>
            </a:r>
            <a:r>
              <a:rPr lang="en-US" sz="1800" spc="-10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 </a:t>
            </a:r>
            <a:r>
              <a:rPr lang="en-US" sz="180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financial</a:t>
            </a:r>
            <a:r>
              <a:rPr lang="en-US" sz="1800" spc="-4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 </a:t>
            </a:r>
            <a:r>
              <a:rPr lang="en-US" sz="180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materiality</a:t>
            </a:r>
            <a:r>
              <a:rPr lang="en-US" sz="1800" spc="-4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 </a:t>
            </a:r>
            <a:r>
              <a:rPr lang="en-US" sz="180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or</a:t>
            </a:r>
            <a:r>
              <a:rPr lang="en-US" sz="1800" spc="-4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 </a:t>
            </a:r>
            <a:r>
              <a:rPr lang="en-US" sz="1800" dirty="0">
                <a:solidFill>
                  <a:srgbClr val="434344"/>
                </a:solidFill>
                <a:effectLst/>
                <a:latin typeface="Trebuchet MS" panose="020B0603020202020204" pitchFamily="34" charset="0"/>
                <a:ea typeface="Arial" panose="020B0604020202020204" pitchFamily="34" charset="0"/>
                <a:cs typeface="Arial" panose="020B0604020202020204" pitchFamily="34" charset="0"/>
              </a:rPr>
              <a:t>both.</a:t>
            </a:r>
          </a:p>
          <a:p>
            <a:endParaRPr lang="en-US" sz="1800" dirty="0">
              <a:solidFill>
                <a:srgbClr val="434344"/>
              </a:solidFill>
              <a:latin typeface="Trebuchet MS" panose="020B0603020202020204" pitchFamily="34" charset="0"/>
              <a:cs typeface="Arial" panose="020B0604020202020204" pitchFamily="34" charset="0"/>
            </a:endParaRPr>
          </a:p>
          <a:p>
            <a:endParaRPr lang="en-IN" dirty="0"/>
          </a:p>
        </p:txBody>
      </p:sp>
      <p:grpSp>
        <p:nvGrpSpPr>
          <p:cNvPr id="5" name="docshapegroup16">
            <a:extLst>
              <a:ext uri="{FF2B5EF4-FFF2-40B4-BE49-F238E27FC236}">
                <a16:creationId xmlns:a16="http://schemas.microsoft.com/office/drawing/2014/main" xmlns="" id="{EFE688A0-1FF4-9575-275B-85815FD5C985}"/>
              </a:ext>
            </a:extLst>
          </p:cNvPr>
          <p:cNvGrpSpPr>
            <a:grpSpLocks/>
          </p:cNvGrpSpPr>
          <p:nvPr/>
        </p:nvGrpSpPr>
        <p:grpSpPr bwMode="auto">
          <a:xfrm>
            <a:off x="5184742" y="2494593"/>
            <a:ext cx="2969443" cy="2828040"/>
            <a:chOff x="4391" y="-1993"/>
            <a:chExt cx="3854" cy="2076"/>
          </a:xfrm>
        </p:grpSpPr>
        <p:sp>
          <p:nvSpPr>
            <p:cNvPr id="6" name="docshape17">
              <a:extLst>
                <a:ext uri="{FF2B5EF4-FFF2-40B4-BE49-F238E27FC236}">
                  <a16:creationId xmlns:a16="http://schemas.microsoft.com/office/drawing/2014/main" xmlns="" id="{A07E9D90-E385-47B9-6F83-5449B69E8858}"/>
                </a:ext>
              </a:extLst>
            </p:cNvPr>
            <p:cNvSpPr>
              <a:spLocks/>
            </p:cNvSpPr>
            <p:nvPr/>
          </p:nvSpPr>
          <p:spPr bwMode="auto">
            <a:xfrm>
              <a:off x="4391" y="-1987"/>
              <a:ext cx="3726" cy="2070"/>
            </a:xfrm>
            <a:custGeom>
              <a:avLst/>
              <a:gdLst>
                <a:gd name="T0" fmla="+- 0 5065 4392"/>
                <a:gd name="T1" fmla="*/ T0 w 3518"/>
                <a:gd name="T2" fmla="+- 0 -1986 -1986"/>
                <a:gd name="T3" fmla="*/ -1986 h 1965"/>
                <a:gd name="T4" fmla="+- 0 4411 4392"/>
                <a:gd name="T5" fmla="*/ T4 w 3518"/>
                <a:gd name="T6" fmla="+- 0 -1985 -1986"/>
                <a:gd name="T7" fmla="*/ -1985 h 1965"/>
                <a:gd name="T8" fmla="+- 0 4395 4392"/>
                <a:gd name="T9" fmla="*/ T8 w 3518"/>
                <a:gd name="T10" fmla="+- 0 -1640 -1986"/>
                <a:gd name="T11" fmla="*/ -1640 h 1965"/>
                <a:gd name="T12" fmla="+- 0 4392 4392"/>
                <a:gd name="T13" fmla="*/ T12 w 3518"/>
                <a:gd name="T14" fmla="+- 0 -1440 -1986"/>
                <a:gd name="T15" fmla="*/ -1440 h 1965"/>
                <a:gd name="T16" fmla="+- 0 4402 4392"/>
                <a:gd name="T17" fmla="*/ T16 w 3518"/>
                <a:gd name="T18" fmla="+- 0 -1307 -1986"/>
                <a:gd name="T19" fmla="*/ -1307 h 1965"/>
                <a:gd name="T20" fmla="+- 0 4427 4392"/>
                <a:gd name="T21" fmla="*/ T20 w 3518"/>
                <a:gd name="T22" fmla="+- 0 -1164 -1986"/>
                <a:gd name="T23" fmla="*/ -1164 h 1965"/>
                <a:gd name="T24" fmla="+- 0 4443 4392"/>
                <a:gd name="T25" fmla="*/ T24 w 3518"/>
                <a:gd name="T26" fmla="+- 0 -1077 -1986"/>
                <a:gd name="T27" fmla="*/ -1077 h 1965"/>
                <a:gd name="T28" fmla="+- 0 4464 4392"/>
                <a:gd name="T29" fmla="*/ T28 w 3518"/>
                <a:gd name="T30" fmla="+- 0 -976 -1986"/>
                <a:gd name="T31" fmla="*/ -976 h 1965"/>
                <a:gd name="T32" fmla="+- 0 4496 4392"/>
                <a:gd name="T33" fmla="*/ T32 w 3518"/>
                <a:gd name="T34" fmla="+- 0 -864 -1986"/>
                <a:gd name="T35" fmla="*/ -864 h 1965"/>
                <a:gd name="T36" fmla="+- 0 4517 4392"/>
                <a:gd name="T37" fmla="*/ T36 w 3518"/>
                <a:gd name="T38" fmla="+- 0 -805 -1986"/>
                <a:gd name="T39" fmla="*/ -805 h 1965"/>
                <a:gd name="T40" fmla="+- 0 4543 4392"/>
                <a:gd name="T41" fmla="*/ T40 w 3518"/>
                <a:gd name="T42" fmla="+- 0 -745 -1986"/>
                <a:gd name="T43" fmla="*/ -745 h 1965"/>
                <a:gd name="T44" fmla="+- 0 4574 4392"/>
                <a:gd name="T45" fmla="*/ T44 w 3518"/>
                <a:gd name="T46" fmla="+- 0 -685 -1986"/>
                <a:gd name="T47" fmla="*/ -685 h 1965"/>
                <a:gd name="T48" fmla="+- 0 4611 4392"/>
                <a:gd name="T49" fmla="*/ T48 w 3518"/>
                <a:gd name="T50" fmla="+- 0 -624 -1986"/>
                <a:gd name="T51" fmla="*/ -624 h 1965"/>
                <a:gd name="T52" fmla="+- 0 4654 4392"/>
                <a:gd name="T53" fmla="*/ T52 w 3518"/>
                <a:gd name="T54" fmla="+- 0 -563 -1986"/>
                <a:gd name="T55" fmla="*/ -563 h 1965"/>
                <a:gd name="T56" fmla="+- 0 4705 4392"/>
                <a:gd name="T57" fmla="*/ T56 w 3518"/>
                <a:gd name="T58" fmla="+- 0 -504 -1986"/>
                <a:gd name="T59" fmla="*/ -504 h 1965"/>
                <a:gd name="T60" fmla="+- 0 4763 4392"/>
                <a:gd name="T61" fmla="*/ T60 w 3518"/>
                <a:gd name="T62" fmla="+- 0 -446 -1986"/>
                <a:gd name="T63" fmla="*/ -446 h 1965"/>
                <a:gd name="T64" fmla="+- 0 4829 4392"/>
                <a:gd name="T65" fmla="*/ T64 w 3518"/>
                <a:gd name="T66" fmla="+- 0 -389 -1986"/>
                <a:gd name="T67" fmla="*/ -389 h 1965"/>
                <a:gd name="T68" fmla="+- 0 4905 4392"/>
                <a:gd name="T69" fmla="*/ T68 w 3518"/>
                <a:gd name="T70" fmla="+- 0 -336 -1986"/>
                <a:gd name="T71" fmla="*/ -336 h 1965"/>
                <a:gd name="T72" fmla="+- 0 4990 4392"/>
                <a:gd name="T73" fmla="*/ T72 w 3518"/>
                <a:gd name="T74" fmla="+- 0 -285 -1986"/>
                <a:gd name="T75" fmla="*/ -285 h 1965"/>
                <a:gd name="T76" fmla="+- 0 5085 4392"/>
                <a:gd name="T77" fmla="*/ T76 w 3518"/>
                <a:gd name="T78" fmla="+- 0 -237 -1986"/>
                <a:gd name="T79" fmla="*/ -237 h 1965"/>
                <a:gd name="T80" fmla="+- 0 5191 4392"/>
                <a:gd name="T81" fmla="*/ T80 w 3518"/>
                <a:gd name="T82" fmla="+- 0 -193 -1986"/>
                <a:gd name="T83" fmla="*/ -193 h 1965"/>
                <a:gd name="T84" fmla="+- 0 5899 4392"/>
                <a:gd name="T85" fmla="*/ T84 w 3518"/>
                <a:gd name="T86" fmla="+- 0 -64 -1986"/>
                <a:gd name="T87" fmla="*/ -64 h 1965"/>
                <a:gd name="T88" fmla="+- 0 6802 4392"/>
                <a:gd name="T89" fmla="*/ T88 w 3518"/>
                <a:gd name="T90" fmla="+- 0 -22 -1986"/>
                <a:gd name="T91" fmla="*/ -22 h 1965"/>
                <a:gd name="T92" fmla="+- 0 7579 4392"/>
                <a:gd name="T93" fmla="*/ T92 w 3518"/>
                <a:gd name="T94" fmla="+- 0 -27 -1986"/>
                <a:gd name="T95" fmla="*/ -27 h 1965"/>
                <a:gd name="T96" fmla="+- 0 7910 4392"/>
                <a:gd name="T97" fmla="*/ T96 w 3518"/>
                <a:gd name="T98" fmla="+- 0 -38 -1986"/>
                <a:gd name="T99" fmla="*/ -38 h 1965"/>
                <a:gd name="T100" fmla="+- 0 7910 4392"/>
                <a:gd name="T101" fmla="*/ T100 w 3518"/>
                <a:gd name="T102" fmla="+- 0 -608 -1986"/>
                <a:gd name="T103" fmla="*/ -608 h 1965"/>
                <a:gd name="T104" fmla="+- 0 7520 4392"/>
                <a:gd name="T105" fmla="*/ T104 w 3518"/>
                <a:gd name="T106" fmla="+- 0 -599 -1986"/>
                <a:gd name="T107" fmla="*/ -599 h 1965"/>
                <a:gd name="T108" fmla="+- 0 7108 4392"/>
                <a:gd name="T109" fmla="*/ T108 w 3518"/>
                <a:gd name="T110" fmla="+- 0 -609 -1986"/>
                <a:gd name="T111" fmla="*/ -609 h 1965"/>
                <a:gd name="T112" fmla="+- 0 6780 4392"/>
                <a:gd name="T113" fmla="*/ T112 w 3518"/>
                <a:gd name="T114" fmla="+- 0 -625 -1986"/>
                <a:gd name="T115" fmla="*/ -625 h 1965"/>
                <a:gd name="T116" fmla="+- 0 6647 4392"/>
                <a:gd name="T117" fmla="*/ T116 w 3518"/>
                <a:gd name="T118" fmla="+- 0 -634 -1986"/>
                <a:gd name="T119" fmla="*/ -634 h 1965"/>
                <a:gd name="T120" fmla="+- 0 6509 4392"/>
                <a:gd name="T121" fmla="*/ T120 w 3518"/>
                <a:gd name="T122" fmla="+- 0 -655 -1986"/>
                <a:gd name="T123" fmla="*/ -655 h 1965"/>
                <a:gd name="T124" fmla="+- 0 6382 4392"/>
                <a:gd name="T125" fmla="*/ T124 w 3518"/>
                <a:gd name="T126" fmla="+- 0 -677 -1986"/>
                <a:gd name="T127" fmla="*/ -677 h 1965"/>
                <a:gd name="T128" fmla="+- 0 6265 4392"/>
                <a:gd name="T129" fmla="*/ T128 w 3518"/>
                <a:gd name="T130" fmla="+- 0 -702 -1986"/>
                <a:gd name="T131" fmla="*/ -702 h 1965"/>
                <a:gd name="T132" fmla="+- 0 6157 4392"/>
                <a:gd name="T133" fmla="*/ T132 w 3518"/>
                <a:gd name="T134" fmla="+- 0 -729 -1986"/>
                <a:gd name="T135" fmla="*/ -729 h 1965"/>
                <a:gd name="T136" fmla="+- 0 6057 4392"/>
                <a:gd name="T137" fmla="*/ T136 w 3518"/>
                <a:gd name="T138" fmla="+- 0 -757 -1986"/>
                <a:gd name="T139" fmla="*/ -757 h 1965"/>
                <a:gd name="T140" fmla="+- 0 5966 4392"/>
                <a:gd name="T141" fmla="*/ T140 w 3518"/>
                <a:gd name="T142" fmla="+- 0 -786 -1986"/>
                <a:gd name="T143" fmla="*/ -786 h 1965"/>
                <a:gd name="T144" fmla="+- 0 5882 4392"/>
                <a:gd name="T145" fmla="*/ T144 w 3518"/>
                <a:gd name="T146" fmla="+- 0 -817 -1986"/>
                <a:gd name="T147" fmla="*/ -817 h 1965"/>
                <a:gd name="T148" fmla="+- 0 5806 4392"/>
                <a:gd name="T149" fmla="*/ T148 w 3518"/>
                <a:gd name="T150" fmla="+- 0 -850 -1986"/>
                <a:gd name="T151" fmla="*/ -850 h 1965"/>
                <a:gd name="T152" fmla="+- 0 5736 4392"/>
                <a:gd name="T153" fmla="*/ T152 w 3518"/>
                <a:gd name="T154" fmla="+- 0 -883 -1986"/>
                <a:gd name="T155" fmla="*/ -883 h 1965"/>
                <a:gd name="T156" fmla="+- 0 5673 4392"/>
                <a:gd name="T157" fmla="*/ T156 w 3518"/>
                <a:gd name="T158" fmla="+- 0 -917 -1986"/>
                <a:gd name="T159" fmla="*/ -917 h 1965"/>
                <a:gd name="T160" fmla="+- 0 5615 4392"/>
                <a:gd name="T161" fmla="*/ T160 w 3518"/>
                <a:gd name="T162" fmla="+- 0 -953 -1986"/>
                <a:gd name="T163" fmla="*/ -953 h 1965"/>
                <a:gd name="T164" fmla="+- 0 5562 4392"/>
                <a:gd name="T165" fmla="*/ T164 w 3518"/>
                <a:gd name="T166" fmla="+- 0 -989 -1986"/>
                <a:gd name="T167" fmla="*/ -989 h 1965"/>
                <a:gd name="T168" fmla="+- 0 5515 4392"/>
                <a:gd name="T169" fmla="*/ T168 w 3518"/>
                <a:gd name="T170" fmla="+- 0 -1025 -1986"/>
                <a:gd name="T171" fmla="*/ -1025 h 1965"/>
                <a:gd name="T172" fmla="+- 0 5431 4392"/>
                <a:gd name="T173" fmla="*/ T172 w 3518"/>
                <a:gd name="T174" fmla="+- 0 -1101 -1986"/>
                <a:gd name="T175" fmla="*/ -1101 h 1965"/>
                <a:gd name="T176" fmla="+- 0 5360 4392"/>
                <a:gd name="T177" fmla="*/ T176 w 3518"/>
                <a:gd name="T178" fmla="+- 0 -1177 -1986"/>
                <a:gd name="T179" fmla="*/ -1177 h 1965"/>
                <a:gd name="T180" fmla="+- 0 5298 4392"/>
                <a:gd name="T181" fmla="*/ T180 w 3518"/>
                <a:gd name="T182" fmla="+- 0 -1254 -1986"/>
                <a:gd name="T183" fmla="*/ -1254 h 1965"/>
                <a:gd name="T184" fmla="+- 0 5156 4392"/>
                <a:gd name="T185" fmla="*/ T184 w 3518"/>
                <a:gd name="T186" fmla="+- 0 -1508 -1986"/>
                <a:gd name="T187" fmla="*/ -1508 h 1965"/>
                <a:gd name="T188" fmla="+- 0 5095 4392"/>
                <a:gd name="T189" fmla="*/ T188 w 3518"/>
                <a:gd name="T190" fmla="+- 0 -1735 -1986"/>
                <a:gd name="T191" fmla="*/ -1735 h 1965"/>
                <a:gd name="T192" fmla="+- 0 5070 4392"/>
                <a:gd name="T193" fmla="*/ T192 w 3518"/>
                <a:gd name="T194" fmla="+- 0 -1914 -1986"/>
                <a:gd name="T195" fmla="*/ -1914 h 1965"/>
                <a:gd name="T196" fmla="+- 0 5065 4392"/>
                <a:gd name="T197" fmla="*/ T196 w 3518"/>
                <a:gd name="T198" fmla="+- 0 -1986 -1986"/>
                <a:gd name="T199" fmla="*/ -1986 h 19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3518" h="1965">
                  <a:moveTo>
                    <a:pt x="673" y="0"/>
                  </a:moveTo>
                  <a:lnTo>
                    <a:pt x="19" y="1"/>
                  </a:lnTo>
                  <a:lnTo>
                    <a:pt x="3" y="346"/>
                  </a:lnTo>
                  <a:lnTo>
                    <a:pt x="0" y="546"/>
                  </a:lnTo>
                  <a:lnTo>
                    <a:pt x="10" y="679"/>
                  </a:lnTo>
                  <a:lnTo>
                    <a:pt x="35" y="822"/>
                  </a:lnTo>
                  <a:lnTo>
                    <a:pt x="51" y="909"/>
                  </a:lnTo>
                  <a:lnTo>
                    <a:pt x="72" y="1010"/>
                  </a:lnTo>
                  <a:lnTo>
                    <a:pt x="104" y="1122"/>
                  </a:lnTo>
                  <a:lnTo>
                    <a:pt x="125" y="1181"/>
                  </a:lnTo>
                  <a:lnTo>
                    <a:pt x="151" y="1241"/>
                  </a:lnTo>
                  <a:lnTo>
                    <a:pt x="182" y="1301"/>
                  </a:lnTo>
                  <a:lnTo>
                    <a:pt x="219" y="1362"/>
                  </a:lnTo>
                  <a:lnTo>
                    <a:pt x="262" y="1423"/>
                  </a:lnTo>
                  <a:lnTo>
                    <a:pt x="313" y="1482"/>
                  </a:lnTo>
                  <a:lnTo>
                    <a:pt x="371" y="1540"/>
                  </a:lnTo>
                  <a:lnTo>
                    <a:pt x="437" y="1597"/>
                  </a:lnTo>
                  <a:lnTo>
                    <a:pt x="513" y="1650"/>
                  </a:lnTo>
                  <a:lnTo>
                    <a:pt x="598" y="1701"/>
                  </a:lnTo>
                  <a:lnTo>
                    <a:pt x="693" y="1749"/>
                  </a:lnTo>
                  <a:lnTo>
                    <a:pt x="799" y="1793"/>
                  </a:lnTo>
                  <a:lnTo>
                    <a:pt x="1507" y="1922"/>
                  </a:lnTo>
                  <a:lnTo>
                    <a:pt x="2410" y="1964"/>
                  </a:lnTo>
                  <a:lnTo>
                    <a:pt x="3187" y="1959"/>
                  </a:lnTo>
                  <a:lnTo>
                    <a:pt x="3518" y="1948"/>
                  </a:lnTo>
                  <a:lnTo>
                    <a:pt x="3518" y="1378"/>
                  </a:lnTo>
                  <a:lnTo>
                    <a:pt x="3128" y="1387"/>
                  </a:lnTo>
                  <a:lnTo>
                    <a:pt x="2716" y="1377"/>
                  </a:lnTo>
                  <a:lnTo>
                    <a:pt x="2388" y="1361"/>
                  </a:lnTo>
                  <a:lnTo>
                    <a:pt x="2255" y="1352"/>
                  </a:lnTo>
                  <a:lnTo>
                    <a:pt x="2117" y="1331"/>
                  </a:lnTo>
                  <a:lnTo>
                    <a:pt x="1990" y="1309"/>
                  </a:lnTo>
                  <a:lnTo>
                    <a:pt x="1873" y="1284"/>
                  </a:lnTo>
                  <a:lnTo>
                    <a:pt x="1765" y="1257"/>
                  </a:lnTo>
                  <a:lnTo>
                    <a:pt x="1665" y="1229"/>
                  </a:lnTo>
                  <a:lnTo>
                    <a:pt x="1574" y="1200"/>
                  </a:lnTo>
                  <a:lnTo>
                    <a:pt x="1490" y="1169"/>
                  </a:lnTo>
                  <a:lnTo>
                    <a:pt x="1414" y="1136"/>
                  </a:lnTo>
                  <a:lnTo>
                    <a:pt x="1344" y="1103"/>
                  </a:lnTo>
                  <a:lnTo>
                    <a:pt x="1281" y="1069"/>
                  </a:lnTo>
                  <a:lnTo>
                    <a:pt x="1223" y="1033"/>
                  </a:lnTo>
                  <a:lnTo>
                    <a:pt x="1170" y="997"/>
                  </a:lnTo>
                  <a:lnTo>
                    <a:pt x="1123" y="961"/>
                  </a:lnTo>
                  <a:lnTo>
                    <a:pt x="1039" y="885"/>
                  </a:lnTo>
                  <a:lnTo>
                    <a:pt x="968" y="809"/>
                  </a:lnTo>
                  <a:lnTo>
                    <a:pt x="906" y="732"/>
                  </a:lnTo>
                  <a:lnTo>
                    <a:pt x="764" y="478"/>
                  </a:lnTo>
                  <a:lnTo>
                    <a:pt x="703" y="251"/>
                  </a:lnTo>
                  <a:lnTo>
                    <a:pt x="678" y="72"/>
                  </a:lnTo>
                  <a:lnTo>
                    <a:pt x="673" y="0"/>
                  </a:lnTo>
                  <a:close/>
                </a:path>
              </a:pathLst>
            </a:custGeom>
            <a:solidFill>
              <a:srgbClr val="9FD3A6"/>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7" name="docshape18">
              <a:extLst>
                <a:ext uri="{FF2B5EF4-FFF2-40B4-BE49-F238E27FC236}">
                  <a16:creationId xmlns:a16="http://schemas.microsoft.com/office/drawing/2014/main" xmlns="" id="{676160F7-E677-F171-D48C-EC3BE00F66BD}"/>
                </a:ext>
              </a:extLst>
            </p:cNvPr>
            <p:cNvSpPr>
              <a:spLocks/>
            </p:cNvSpPr>
            <p:nvPr/>
          </p:nvSpPr>
          <p:spPr bwMode="auto">
            <a:xfrm>
              <a:off x="5064" y="-1993"/>
              <a:ext cx="2845" cy="1717"/>
            </a:xfrm>
            <a:custGeom>
              <a:avLst/>
              <a:gdLst>
                <a:gd name="T0" fmla="+- 0 7910 5065"/>
                <a:gd name="T1" fmla="*/ T0 w 2845"/>
                <a:gd name="T2" fmla="+- 0 -1992 -1992"/>
                <a:gd name="T3" fmla="*/ -1992 h 1405"/>
                <a:gd name="T4" fmla="+- 0 7900 5065"/>
                <a:gd name="T5" fmla="*/ T4 w 2845"/>
                <a:gd name="T6" fmla="+- 0 -1992 -1992"/>
                <a:gd name="T7" fmla="*/ -1992 h 1405"/>
                <a:gd name="T8" fmla="+- 0 7900 5065"/>
                <a:gd name="T9" fmla="*/ T8 w 2845"/>
                <a:gd name="T10" fmla="+- 0 -1200 -1992"/>
                <a:gd name="T11" fmla="*/ -1200 h 1405"/>
                <a:gd name="T12" fmla="+- 0 7496 5065"/>
                <a:gd name="T13" fmla="*/ T12 w 2845"/>
                <a:gd name="T14" fmla="+- 0 -1184 -1992"/>
                <a:gd name="T15" fmla="*/ -1184 h 1405"/>
                <a:gd name="T16" fmla="+- 0 7235 5065"/>
                <a:gd name="T17" fmla="*/ T16 w 2845"/>
                <a:gd name="T18" fmla="+- 0 -1195 -1992"/>
                <a:gd name="T19" fmla="*/ -1195 h 1405"/>
                <a:gd name="T20" fmla="+- 0 7002 5065"/>
                <a:gd name="T21" fmla="*/ T20 w 2845"/>
                <a:gd name="T22" fmla="+- 0 -1248 -1992"/>
                <a:gd name="T23" fmla="*/ -1248 h 1405"/>
                <a:gd name="T24" fmla="+- 0 6684 5065"/>
                <a:gd name="T25" fmla="*/ T24 w 2845"/>
                <a:gd name="T26" fmla="+- 0 -1358 -1992"/>
                <a:gd name="T27" fmla="*/ -1358 h 1405"/>
                <a:gd name="T28" fmla="+- 0 6570 5065"/>
                <a:gd name="T29" fmla="*/ T28 w 2845"/>
                <a:gd name="T30" fmla="+- 0 -1407 -1992"/>
                <a:gd name="T31" fmla="*/ -1407 h 1405"/>
                <a:gd name="T32" fmla="+- 0 6475 5065"/>
                <a:gd name="T33" fmla="*/ T32 w 2845"/>
                <a:gd name="T34" fmla="+- 0 -1462 -1992"/>
                <a:gd name="T35" fmla="*/ -1462 h 1405"/>
                <a:gd name="T36" fmla="+- 0 6396 5065"/>
                <a:gd name="T37" fmla="*/ T36 w 2845"/>
                <a:gd name="T38" fmla="+- 0 -1522 -1992"/>
                <a:gd name="T39" fmla="*/ -1522 h 1405"/>
                <a:gd name="T40" fmla="+- 0 6332 5065"/>
                <a:gd name="T41" fmla="*/ T40 w 2845"/>
                <a:gd name="T42" fmla="+- 0 -1585 -1992"/>
                <a:gd name="T43" fmla="*/ -1585 h 1405"/>
                <a:gd name="T44" fmla="+- 0 6281 5065"/>
                <a:gd name="T45" fmla="*/ T44 w 2845"/>
                <a:gd name="T46" fmla="+- 0 -1650 -1992"/>
                <a:gd name="T47" fmla="*/ -1650 h 1405"/>
                <a:gd name="T48" fmla="+- 0 6242 5065"/>
                <a:gd name="T49" fmla="*/ T48 w 2845"/>
                <a:gd name="T50" fmla="+- 0 -1714 -1992"/>
                <a:gd name="T51" fmla="*/ -1714 h 1405"/>
                <a:gd name="T52" fmla="+- 0 6213 5065"/>
                <a:gd name="T53" fmla="*/ T52 w 2845"/>
                <a:gd name="T54" fmla="+- 0 -1776 -1992"/>
                <a:gd name="T55" fmla="*/ -1776 h 1405"/>
                <a:gd name="T56" fmla="+- 0 6193 5065"/>
                <a:gd name="T57" fmla="*/ T56 w 2845"/>
                <a:gd name="T58" fmla="+- 0 -1833 -1992"/>
                <a:gd name="T59" fmla="*/ -1833 h 1405"/>
                <a:gd name="T60" fmla="+- 0 6172 5065"/>
                <a:gd name="T61" fmla="*/ T60 w 2845"/>
                <a:gd name="T62" fmla="+- 0 -1927 -1992"/>
                <a:gd name="T63" fmla="*/ -1927 h 1405"/>
                <a:gd name="T64" fmla="+- 0 6168 5065"/>
                <a:gd name="T65" fmla="*/ T64 w 2845"/>
                <a:gd name="T66" fmla="+- 0 -1981 -1992"/>
                <a:gd name="T67" fmla="*/ -1981 h 1405"/>
                <a:gd name="T68" fmla="+- 0 6168 5065"/>
                <a:gd name="T69" fmla="*/ T68 w 2845"/>
                <a:gd name="T70" fmla="+- 0 -1989 -1992"/>
                <a:gd name="T71" fmla="*/ -1989 h 1405"/>
                <a:gd name="T72" fmla="+- 0 5065 5065"/>
                <a:gd name="T73" fmla="*/ T72 w 2845"/>
                <a:gd name="T74" fmla="+- 0 -1986 -1992"/>
                <a:gd name="T75" fmla="*/ -1986 h 1405"/>
                <a:gd name="T76" fmla="+- 0 5075 5065"/>
                <a:gd name="T77" fmla="*/ T76 w 2845"/>
                <a:gd name="T78" fmla="+- 0 -1728 -1992"/>
                <a:gd name="T79" fmla="*/ -1728 h 1405"/>
                <a:gd name="T80" fmla="+- 0 5100 5065"/>
                <a:gd name="T81" fmla="*/ T80 w 2845"/>
                <a:gd name="T82" fmla="+- 0 -1569 -1992"/>
                <a:gd name="T83" fmla="*/ -1569 h 1405"/>
                <a:gd name="T84" fmla="+- 0 5158 5065"/>
                <a:gd name="T85" fmla="*/ T84 w 2845"/>
                <a:gd name="T86" fmla="+- 0 -1446 -1992"/>
                <a:gd name="T87" fmla="*/ -1446 h 1405"/>
                <a:gd name="T88" fmla="+- 0 5269 5065"/>
                <a:gd name="T89" fmla="*/ T88 w 2845"/>
                <a:gd name="T90" fmla="+- 0 -1292 -1992"/>
                <a:gd name="T91" fmla="*/ -1292 h 1405"/>
                <a:gd name="T92" fmla="+- 0 5328 5065"/>
                <a:gd name="T93" fmla="*/ T92 w 2845"/>
                <a:gd name="T94" fmla="+- 0 -1215 -1992"/>
                <a:gd name="T95" fmla="*/ -1215 h 1405"/>
                <a:gd name="T96" fmla="+- 0 5394 5065"/>
                <a:gd name="T97" fmla="*/ T96 w 2845"/>
                <a:gd name="T98" fmla="+- 0 -1139 -1992"/>
                <a:gd name="T99" fmla="*/ -1139 h 1405"/>
                <a:gd name="T100" fmla="+- 0 5471 5065"/>
                <a:gd name="T101" fmla="*/ T100 w 2845"/>
                <a:gd name="T102" fmla="+- 0 -1063 -1992"/>
                <a:gd name="T103" fmla="*/ -1063 h 1405"/>
                <a:gd name="T104" fmla="+- 0 5562 5065"/>
                <a:gd name="T105" fmla="*/ T104 w 2845"/>
                <a:gd name="T106" fmla="+- 0 -989 -1992"/>
                <a:gd name="T107" fmla="*/ -989 h 1405"/>
                <a:gd name="T108" fmla="+- 0 5615 5065"/>
                <a:gd name="T109" fmla="*/ T108 w 2845"/>
                <a:gd name="T110" fmla="+- 0 -953 -1992"/>
                <a:gd name="T111" fmla="*/ -953 h 1405"/>
                <a:gd name="T112" fmla="+- 0 5673 5065"/>
                <a:gd name="T113" fmla="*/ T112 w 2845"/>
                <a:gd name="T114" fmla="+- 0 -917 -1992"/>
                <a:gd name="T115" fmla="*/ -917 h 1405"/>
                <a:gd name="T116" fmla="+- 0 5736 5065"/>
                <a:gd name="T117" fmla="*/ T116 w 2845"/>
                <a:gd name="T118" fmla="+- 0 -883 -1992"/>
                <a:gd name="T119" fmla="*/ -883 h 1405"/>
                <a:gd name="T120" fmla="+- 0 5806 5065"/>
                <a:gd name="T121" fmla="*/ T120 w 2845"/>
                <a:gd name="T122" fmla="+- 0 -850 -1992"/>
                <a:gd name="T123" fmla="*/ -850 h 1405"/>
                <a:gd name="T124" fmla="+- 0 5882 5065"/>
                <a:gd name="T125" fmla="*/ T124 w 2845"/>
                <a:gd name="T126" fmla="+- 0 -817 -1992"/>
                <a:gd name="T127" fmla="*/ -817 h 1405"/>
                <a:gd name="T128" fmla="+- 0 5966 5065"/>
                <a:gd name="T129" fmla="*/ T128 w 2845"/>
                <a:gd name="T130" fmla="+- 0 -786 -1992"/>
                <a:gd name="T131" fmla="*/ -786 h 1405"/>
                <a:gd name="T132" fmla="+- 0 6057 5065"/>
                <a:gd name="T133" fmla="*/ T132 w 2845"/>
                <a:gd name="T134" fmla="+- 0 -757 -1992"/>
                <a:gd name="T135" fmla="*/ -757 h 1405"/>
                <a:gd name="T136" fmla="+- 0 6157 5065"/>
                <a:gd name="T137" fmla="*/ T136 w 2845"/>
                <a:gd name="T138" fmla="+- 0 -729 -1992"/>
                <a:gd name="T139" fmla="*/ -729 h 1405"/>
                <a:gd name="T140" fmla="+- 0 6265 5065"/>
                <a:gd name="T141" fmla="*/ T140 w 2845"/>
                <a:gd name="T142" fmla="+- 0 -702 -1992"/>
                <a:gd name="T143" fmla="*/ -702 h 1405"/>
                <a:gd name="T144" fmla="+- 0 6382 5065"/>
                <a:gd name="T145" fmla="*/ T144 w 2845"/>
                <a:gd name="T146" fmla="+- 0 -677 -1992"/>
                <a:gd name="T147" fmla="*/ -677 h 1405"/>
                <a:gd name="T148" fmla="+- 0 6509 5065"/>
                <a:gd name="T149" fmla="*/ T148 w 2845"/>
                <a:gd name="T150" fmla="+- 0 -655 -1992"/>
                <a:gd name="T151" fmla="*/ -655 h 1405"/>
                <a:gd name="T152" fmla="+- 0 6647 5065"/>
                <a:gd name="T153" fmla="*/ T152 w 2845"/>
                <a:gd name="T154" fmla="+- 0 -634 -1992"/>
                <a:gd name="T155" fmla="*/ -634 h 1405"/>
                <a:gd name="T156" fmla="+- 0 7121 5065"/>
                <a:gd name="T157" fmla="*/ T156 w 2845"/>
                <a:gd name="T158" fmla="+- 0 -601 -1992"/>
                <a:gd name="T159" fmla="*/ -601 h 1405"/>
                <a:gd name="T160" fmla="+- 0 7411 5065"/>
                <a:gd name="T161" fmla="*/ T160 w 2845"/>
                <a:gd name="T162" fmla="+- 0 -588 -1992"/>
                <a:gd name="T163" fmla="*/ -588 h 1405"/>
                <a:gd name="T164" fmla="+- 0 7634 5065"/>
                <a:gd name="T165" fmla="*/ T164 w 2845"/>
                <a:gd name="T166" fmla="+- 0 -591 -1992"/>
                <a:gd name="T167" fmla="*/ -591 h 1405"/>
                <a:gd name="T168" fmla="+- 0 7910 5065"/>
                <a:gd name="T169" fmla="*/ T168 w 2845"/>
                <a:gd name="T170" fmla="+- 0 -608 -1992"/>
                <a:gd name="T171" fmla="*/ -608 h 1405"/>
                <a:gd name="T172" fmla="+- 0 7910 5065"/>
                <a:gd name="T173" fmla="*/ T172 w 2845"/>
                <a:gd name="T174" fmla="+- 0 -1992 -1992"/>
                <a:gd name="T175" fmla="*/ -1992 h 140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Lst>
              <a:rect l="0" t="0" r="r" b="b"/>
              <a:pathLst>
                <a:path w="2845" h="1405">
                  <a:moveTo>
                    <a:pt x="2845" y="0"/>
                  </a:moveTo>
                  <a:lnTo>
                    <a:pt x="2835" y="0"/>
                  </a:lnTo>
                  <a:lnTo>
                    <a:pt x="2835" y="792"/>
                  </a:lnTo>
                  <a:lnTo>
                    <a:pt x="2431" y="808"/>
                  </a:lnTo>
                  <a:lnTo>
                    <a:pt x="2170" y="797"/>
                  </a:lnTo>
                  <a:lnTo>
                    <a:pt x="1937" y="744"/>
                  </a:lnTo>
                  <a:lnTo>
                    <a:pt x="1619" y="634"/>
                  </a:lnTo>
                  <a:lnTo>
                    <a:pt x="1505" y="585"/>
                  </a:lnTo>
                  <a:lnTo>
                    <a:pt x="1410" y="530"/>
                  </a:lnTo>
                  <a:lnTo>
                    <a:pt x="1331" y="470"/>
                  </a:lnTo>
                  <a:lnTo>
                    <a:pt x="1267" y="407"/>
                  </a:lnTo>
                  <a:lnTo>
                    <a:pt x="1216" y="342"/>
                  </a:lnTo>
                  <a:lnTo>
                    <a:pt x="1177" y="278"/>
                  </a:lnTo>
                  <a:lnTo>
                    <a:pt x="1148" y="216"/>
                  </a:lnTo>
                  <a:lnTo>
                    <a:pt x="1128" y="159"/>
                  </a:lnTo>
                  <a:lnTo>
                    <a:pt x="1107" y="65"/>
                  </a:lnTo>
                  <a:lnTo>
                    <a:pt x="1103" y="11"/>
                  </a:lnTo>
                  <a:lnTo>
                    <a:pt x="1103" y="3"/>
                  </a:lnTo>
                  <a:lnTo>
                    <a:pt x="0" y="6"/>
                  </a:lnTo>
                  <a:lnTo>
                    <a:pt x="10" y="264"/>
                  </a:lnTo>
                  <a:lnTo>
                    <a:pt x="35" y="423"/>
                  </a:lnTo>
                  <a:lnTo>
                    <a:pt x="93" y="546"/>
                  </a:lnTo>
                  <a:lnTo>
                    <a:pt x="204" y="700"/>
                  </a:lnTo>
                  <a:lnTo>
                    <a:pt x="263" y="777"/>
                  </a:lnTo>
                  <a:lnTo>
                    <a:pt x="329" y="853"/>
                  </a:lnTo>
                  <a:lnTo>
                    <a:pt x="406" y="929"/>
                  </a:lnTo>
                  <a:lnTo>
                    <a:pt x="497" y="1003"/>
                  </a:lnTo>
                  <a:lnTo>
                    <a:pt x="550" y="1039"/>
                  </a:lnTo>
                  <a:lnTo>
                    <a:pt x="608" y="1075"/>
                  </a:lnTo>
                  <a:lnTo>
                    <a:pt x="671" y="1109"/>
                  </a:lnTo>
                  <a:lnTo>
                    <a:pt x="741" y="1142"/>
                  </a:lnTo>
                  <a:lnTo>
                    <a:pt x="817" y="1175"/>
                  </a:lnTo>
                  <a:lnTo>
                    <a:pt x="901" y="1206"/>
                  </a:lnTo>
                  <a:lnTo>
                    <a:pt x="992" y="1235"/>
                  </a:lnTo>
                  <a:lnTo>
                    <a:pt x="1092" y="1263"/>
                  </a:lnTo>
                  <a:lnTo>
                    <a:pt x="1200" y="1290"/>
                  </a:lnTo>
                  <a:lnTo>
                    <a:pt x="1317" y="1315"/>
                  </a:lnTo>
                  <a:lnTo>
                    <a:pt x="1444" y="1337"/>
                  </a:lnTo>
                  <a:lnTo>
                    <a:pt x="1582" y="1358"/>
                  </a:lnTo>
                  <a:lnTo>
                    <a:pt x="2056" y="1391"/>
                  </a:lnTo>
                  <a:lnTo>
                    <a:pt x="2346" y="1404"/>
                  </a:lnTo>
                  <a:lnTo>
                    <a:pt x="2569" y="1401"/>
                  </a:lnTo>
                  <a:lnTo>
                    <a:pt x="2845" y="1384"/>
                  </a:lnTo>
                  <a:lnTo>
                    <a:pt x="2845" y="0"/>
                  </a:lnTo>
                  <a:close/>
                </a:path>
              </a:pathLst>
            </a:custGeom>
            <a:solidFill>
              <a:srgbClr val="00856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8" name="docshape19">
              <a:extLst>
                <a:ext uri="{FF2B5EF4-FFF2-40B4-BE49-F238E27FC236}">
                  <a16:creationId xmlns:a16="http://schemas.microsoft.com/office/drawing/2014/main" xmlns="" id="{92043E45-9998-81A6-D41F-EE2009A0BE10}"/>
                </a:ext>
              </a:extLst>
            </p:cNvPr>
            <p:cNvSpPr>
              <a:spLocks/>
            </p:cNvSpPr>
            <p:nvPr/>
          </p:nvSpPr>
          <p:spPr bwMode="auto">
            <a:xfrm>
              <a:off x="6167" y="-1993"/>
              <a:ext cx="1742" cy="795"/>
            </a:xfrm>
            <a:custGeom>
              <a:avLst/>
              <a:gdLst>
                <a:gd name="T0" fmla="+- 0 7910 6168"/>
                <a:gd name="T1" fmla="*/ T0 w 1742"/>
                <a:gd name="T2" fmla="+- 0 -1992 -1992"/>
                <a:gd name="T3" fmla="*/ -1992 h 795"/>
                <a:gd name="T4" fmla="+- 0 6168 6168"/>
                <a:gd name="T5" fmla="*/ T4 w 1742"/>
                <a:gd name="T6" fmla="+- 0 -1989 -1992"/>
                <a:gd name="T7" fmla="*/ -1989 h 795"/>
                <a:gd name="T8" fmla="+- 0 6168 6168"/>
                <a:gd name="T9" fmla="*/ T8 w 1742"/>
                <a:gd name="T10" fmla="+- 0 -1981 -1992"/>
                <a:gd name="T11" fmla="*/ -1981 h 795"/>
                <a:gd name="T12" fmla="+- 0 6169 6168"/>
                <a:gd name="T13" fmla="*/ T12 w 1742"/>
                <a:gd name="T14" fmla="+- 0 -1960 -1992"/>
                <a:gd name="T15" fmla="*/ -1960 h 795"/>
                <a:gd name="T16" fmla="+- 0 6180 6168"/>
                <a:gd name="T17" fmla="*/ T16 w 1742"/>
                <a:gd name="T18" fmla="+- 0 -1884 -1992"/>
                <a:gd name="T19" fmla="*/ -1884 h 795"/>
                <a:gd name="T20" fmla="+- 0 6213 6168"/>
                <a:gd name="T21" fmla="*/ T20 w 1742"/>
                <a:gd name="T22" fmla="+- 0 -1776 -1992"/>
                <a:gd name="T23" fmla="*/ -1776 h 795"/>
                <a:gd name="T24" fmla="+- 0 6242 6168"/>
                <a:gd name="T25" fmla="*/ T24 w 1742"/>
                <a:gd name="T26" fmla="+- 0 -1714 -1992"/>
                <a:gd name="T27" fmla="*/ -1714 h 795"/>
                <a:gd name="T28" fmla="+- 0 6281 6168"/>
                <a:gd name="T29" fmla="*/ T28 w 1742"/>
                <a:gd name="T30" fmla="+- 0 -1650 -1992"/>
                <a:gd name="T31" fmla="*/ -1650 h 795"/>
                <a:gd name="T32" fmla="+- 0 6332 6168"/>
                <a:gd name="T33" fmla="*/ T32 w 1742"/>
                <a:gd name="T34" fmla="+- 0 -1585 -1992"/>
                <a:gd name="T35" fmla="*/ -1585 h 795"/>
                <a:gd name="T36" fmla="+- 0 6397 6168"/>
                <a:gd name="T37" fmla="*/ T36 w 1742"/>
                <a:gd name="T38" fmla="+- 0 -1522 -1992"/>
                <a:gd name="T39" fmla="*/ -1522 h 795"/>
                <a:gd name="T40" fmla="+- 0 6476 6168"/>
                <a:gd name="T41" fmla="*/ T40 w 1742"/>
                <a:gd name="T42" fmla="+- 0 -1462 -1992"/>
                <a:gd name="T43" fmla="*/ -1462 h 795"/>
                <a:gd name="T44" fmla="+- 0 6572 6168"/>
                <a:gd name="T45" fmla="*/ T44 w 1742"/>
                <a:gd name="T46" fmla="+- 0 -1407 -1992"/>
                <a:gd name="T47" fmla="*/ -1407 h 795"/>
                <a:gd name="T48" fmla="+- 0 6686 6168"/>
                <a:gd name="T49" fmla="*/ T48 w 1742"/>
                <a:gd name="T50" fmla="+- 0 -1358 -1992"/>
                <a:gd name="T51" fmla="*/ -1358 h 795"/>
                <a:gd name="T52" fmla="+- 0 7103 6168"/>
                <a:gd name="T53" fmla="*/ T52 w 1742"/>
                <a:gd name="T54" fmla="+- 0 -1253 -1992"/>
                <a:gd name="T55" fmla="*/ -1253 h 795"/>
                <a:gd name="T56" fmla="+- 0 7499 6168"/>
                <a:gd name="T57" fmla="*/ T56 w 1742"/>
                <a:gd name="T58" fmla="+- 0 -1208 -1992"/>
                <a:gd name="T59" fmla="*/ -1208 h 795"/>
                <a:gd name="T60" fmla="+- 0 7794 6168"/>
                <a:gd name="T61" fmla="*/ T60 w 1742"/>
                <a:gd name="T62" fmla="+- 0 -1198 -1992"/>
                <a:gd name="T63" fmla="*/ -1198 h 795"/>
                <a:gd name="T64" fmla="+- 0 7910 6168"/>
                <a:gd name="T65" fmla="*/ T64 w 1742"/>
                <a:gd name="T66" fmla="+- 0 -1200 -1992"/>
                <a:gd name="T67" fmla="*/ -1200 h 795"/>
                <a:gd name="T68" fmla="+- 0 7910 6168"/>
                <a:gd name="T69" fmla="*/ T68 w 1742"/>
                <a:gd name="T70" fmla="+- 0 -1992 -1992"/>
                <a:gd name="T71" fmla="*/ -1992 h 7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742" h="795">
                  <a:moveTo>
                    <a:pt x="1742" y="0"/>
                  </a:moveTo>
                  <a:lnTo>
                    <a:pt x="0" y="3"/>
                  </a:lnTo>
                  <a:lnTo>
                    <a:pt x="0" y="11"/>
                  </a:lnTo>
                  <a:lnTo>
                    <a:pt x="1" y="32"/>
                  </a:lnTo>
                  <a:lnTo>
                    <a:pt x="12" y="108"/>
                  </a:lnTo>
                  <a:lnTo>
                    <a:pt x="45" y="216"/>
                  </a:lnTo>
                  <a:lnTo>
                    <a:pt x="74" y="278"/>
                  </a:lnTo>
                  <a:lnTo>
                    <a:pt x="113" y="342"/>
                  </a:lnTo>
                  <a:lnTo>
                    <a:pt x="164" y="407"/>
                  </a:lnTo>
                  <a:lnTo>
                    <a:pt x="229" y="470"/>
                  </a:lnTo>
                  <a:lnTo>
                    <a:pt x="308" y="530"/>
                  </a:lnTo>
                  <a:lnTo>
                    <a:pt x="404" y="585"/>
                  </a:lnTo>
                  <a:lnTo>
                    <a:pt x="518" y="634"/>
                  </a:lnTo>
                  <a:lnTo>
                    <a:pt x="935" y="739"/>
                  </a:lnTo>
                  <a:lnTo>
                    <a:pt x="1331" y="784"/>
                  </a:lnTo>
                  <a:lnTo>
                    <a:pt x="1626" y="794"/>
                  </a:lnTo>
                  <a:lnTo>
                    <a:pt x="1742" y="792"/>
                  </a:lnTo>
                  <a:lnTo>
                    <a:pt x="1742" y="0"/>
                  </a:lnTo>
                  <a:close/>
                </a:path>
              </a:pathLst>
            </a:custGeom>
            <a:solidFill>
              <a:srgbClr val="005B23"/>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9" name="docshape20">
              <a:extLst>
                <a:ext uri="{FF2B5EF4-FFF2-40B4-BE49-F238E27FC236}">
                  <a16:creationId xmlns:a16="http://schemas.microsoft.com/office/drawing/2014/main" xmlns="" id="{4A68560A-10B5-BA35-A3C1-9A312F1F0351}"/>
                </a:ext>
              </a:extLst>
            </p:cNvPr>
            <p:cNvSpPr>
              <a:spLocks/>
            </p:cNvSpPr>
            <p:nvPr/>
          </p:nvSpPr>
          <p:spPr bwMode="auto">
            <a:xfrm>
              <a:off x="6871" y="-1794"/>
              <a:ext cx="69" cy="69"/>
            </a:xfrm>
            <a:custGeom>
              <a:avLst/>
              <a:gdLst>
                <a:gd name="T0" fmla="+- 0 6906 6872"/>
                <a:gd name="T1" fmla="*/ T0 w 69"/>
                <a:gd name="T2" fmla="+- 0 -1794 -1794"/>
                <a:gd name="T3" fmla="*/ -1794 h 69"/>
                <a:gd name="T4" fmla="+- 0 6892 6872"/>
                <a:gd name="T5" fmla="*/ T4 w 69"/>
                <a:gd name="T6" fmla="+- 0 -1791 -1794"/>
                <a:gd name="T7" fmla="*/ -1791 h 69"/>
                <a:gd name="T8" fmla="+- 0 6882 6872"/>
                <a:gd name="T9" fmla="*/ T8 w 69"/>
                <a:gd name="T10" fmla="+- 0 -1784 -1794"/>
                <a:gd name="T11" fmla="*/ -1784 h 69"/>
                <a:gd name="T12" fmla="+- 0 6874 6872"/>
                <a:gd name="T13" fmla="*/ T12 w 69"/>
                <a:gd name="T14" fmla="+- 0 -1773 -1794"/>
                <a:gd name="T15" fmla="*/ -1773 h 69"/>
                <a:gd name="T16" fmla="+- 0 6872 6872"/>
                <a:gd name="T17" fmla="*/ T16 w 69"/>
                <a:gd name="T18" fmla="+- 0 -1760 -1794"/>
                <a:gd name="T19" fmla="*/ -1760 h 69"/>
                <a:gd name="T20" fmla="+- 0 6874 6872"/>
                <a:gd name="T21" fmla="*/ T20 w 69"/>
                <a:gd name="T22" fmla="+- 0 -1746 -1794"/>
                <a:gd name="T23" fmla="*/ -1746 h 69"/>
                <a:gd name="T24" fmla="+- 0 6882 6872"/>
                <a:gd name="T25" fmla="*/ T24 w 69"/>
                <a:gd name="T26" fmla="+- 0 -1736 -1794"/>
                <a:gd name="T27" fmla="*/ -1736 h 69"/>
                <a:gd name="T28" fmla="+- 0 6892 6872"/>
                <a:gd name="T29" fmla="*/ T28 w 69"/>
                <a:gd name="T30" fmla="+- 0 -1728 -1794"/>
                <a:gd name="T31" fmla="*/ -1728 h 69"/>
                <a:gd name="T32" fmla="+- 0 6906 6872"/>
                <a:gd name="T33" fmla="*/ T32 w 69"/>
                <a:gd name="T34" fmla="+- 0 -1726 -1794"/>
                <a:gd name="T35" fmla="*/ -1726 h 69"/>
                <a:gd name="T36" fmla="+- 0 6919 6872"/>
                <a:gd name="T37" fmla="*/ T36 w 69"/>
                <a:gd name="T38" fmla="+- 0 -1728 -1794"/>
                <a:gd name="T39" fmla="*/ -1728 h 69"/>
                <a:gd name="T40" fmla="+- 0 6930 6872"/>
                <a:gd name="T41" fmla="*/ T40 w 69"/>
                <a:gd name="T42" fmla="+- 0 -1736 -1794"/>
                <a:gd name="T43" fmla="*/ -1736 h 69"/>
                <a:gd name="T44" fmla="+- 0 6937 6872"/>
                <a:gd name="T45" fmla="*/ T44 w 69"/>
                <a:gd name="T46" fmla="+- 0 -1746 -1794"/>
                <a:gd name="T47" fmla="*/ -1746 h 69"/>
                <a:gd name="T48" fmla="+- 0 6940 6872"/>
                <a:gd name="T49" fmla="*/ T48 w 69"/>
                <a:gd name="T50" fmla="+- 0 -1760 -1794"/>
                <a:gd name="T51" fmla="*/ -1760 h 69"/>
                <a:gd name="T52" fmla="+- 0 6937 6872"/>
                <a:gd name="T53" fmla="*/ T52 w 69"/>
                <a:gd name="T54" fmla="+- 0 -1773 -1794"/>
                <a:gd name="T55" fmla="*/ -1773 h 69"/>
                <a:gd name="T56" fmla="+- 0 6930 6872"/>
                <a:gd name="T57" fmla="*/ T56 w 69"/>
                <a:gd name="T58" fmla="+- 0 -1784 -1794"/>
                <a:gd name="T59" fmla="*/ -1784 h 69"/>
                <a:gd name="T60" fmla="+- 0 6919 6872"/>
                <a:gd name="T61" fmla="*/ T60 w 69"/>
                <a:gd name="T62" fmla="+- 0 -1791 -1794"/>
                <a:gd name="T63" fmla="*/ -1791 h 69"/>
                <a:gd name="T64" fmla="+- 0 6906 6872"/>
                <a:gd name="T65" fmla="*/ T64 w 69"/>
                <a:gd name="T66" fmla="+- 0 -1794 -1794"/>
                <a:gd name="T67" fmla="*/ -1794 h 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9" h="69">
                  <a:moveTo>
                    <a:pt x="34" y="0"/>
                  </a:moveTo>
                  <a:lnTo>
                    <a:pt x="20" y="3"/>
                  </a:lnTo>
                  <a:lnTo>
                    <a:pt x="10" y="10"/>
                  </a:lnTo>
                  <a:lnTo>
                    <a:pt x="2" y="21"/>
                  </a:lnTo>
                  <a:lnTo>
                    <a:pt x="0" y="34"/>
                  </a:lnTo>
                  <a:lnTo>
                    <a:pt x="2" y="48"/>
                  </a:lnTo>
                  <a:lnTo>
                    <a:pt x="10" y="58"/>
                  </a:lnTo>
                  <a:lnTo>
                    <a:pt x="20" y="66"/>
                  </a:lnTo>
                  <a:lnTo>
                    <a:pt x="34" y="68"/>
                  </a:lnTo>
                  <a:lnTo>
                    <a:pt x="47" y="66"/>
                  </a:lnTo>
                  <a:lnTo>
                    <a:pt x="58" y="58"/>
                  </a:lnTo>
                  <a:lnTo>
                    <a:pt x="65" y="48"/>
                  </a:lnTo>
                  <a:lnTo>
                    <a:pt x="68" y="34"/>
                  </a:lnTo>
                  <a:lnTo>
                    <a:pt x="65" y="21"/>
                  </a:lnTo>
                  <a:lnTo>
                    <a:pt x="58" y="10"/>
                  </a:lnTo>
                  <a:lnTo>
                    <a:pt x="47" y="3"/>
                  </a:lnTo>
                  <a:lnTo>
                    <a:pt x="3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10" name="docshape21">
              <a:extLst>
                <a:ext uri="{FF2B5EF4-FFF2-40B4-BE49-F238E27FC236}">
                  <a16:creationId xmlns:a16="http://schemas.microsoft.com/office/drawing/2014/main" xmlns="" id="{4133078F-4BE9-C8E3-8278-3869538C8DB9}"/>
                </a:ext>
              </a:extLst>
            </p:cNvPr>
            <p:cNvSpPr>
              <a:spLocks/>
            </p:cNvSpPr>
            <p:nvPr/>
          </p:nvSpPr>
          <p:spPr bwMode="auto">
            <a:xfrm>
              <a:off x="6871" y="-1794"/>
              <a:ext cx="69" cy="69"/>
            </a:xfrm>
            <a:custGeom>
              <a:avLst/>
              <a:gdLst>
                <a:gd name="T0" fmla="+- 0 6872 6872"/>
                <a:gd name="T1" fmla="*/ T0 w 69"/>
                <a:gd name="T2" fmla="+- 0 -1760 -1794"/>
                <a:gd name="T3" fmla="*/ -1760 h 69"/>
                <a:gd name="T4" fmla="+- 0 6874 6872"/>
                <a:gd name="T5" fmla="*/ T4 w 69"/>
                <a:gd name="T6" fmla="+- 0 -1773 -1794"/>
                <a:gd name="T7" fmla="*/ -1773 h 69"/>
                <a:gd name="T8" fmla="+- 0 6882 6872"/>
                <a:gd name="T9" fmla="*/ T8 w 69"/>
                <a:gd name="T10" fmla="+- 0 -1784 -1794"/>
                <a:gd name="T11" fmla="*/ -1784 h 69"/>
                <a:gd name="T12" fmla="+- 0 6892 6872"/>
                <a:gd name="T13" fmla="*/ T12 w 69"/>
                <a:gd name="T14" fmla="+- 0 -1791 -1794"/>
                <a:gd name="T15" fmla="*/ -1791 h 69"/>
                <a:gd name="T16" fmla="+- 0 6906 6872"/>
                <a:gd name="T17" fmla="*/ T16 w 69"/>
                <a:gd name="T18" fmla="+- 0 -1794 -1794"/>
                <a:gd name="T19" fmla="*/ -1794 h 69"/>
                <a:gd name="T20" fmla="+- 0 6919 6872"/>
                <a:gd name="T21" fmla="*/ T20 w 69"/>
                <a:gd name="T22" fmla="+- 0 -1791 -1794"/>
                <a:gd name="T23" fmla="*/ -1791 h 69"/>
                <a:gd name="T24" fmla="+- 0 6930 6872"/>
                <a:gd name="T25" fmla="*/ T24 w 69"/>
                <a:gd name="T26" fmla="+- 0 -1784 -1794"/>
                <a:gd name="T27" fmla="*/ -1784 h 69"/>
                <a:gd name="T28" fmla="+- 0 6937 6872"/>
                <a:gd name="T29" fmla="*/ T28 w 69"/>
                <a:gd name="T30" fmla="+- 0 -1773 -1794"/>
                <a:gd name="T31" fmla="*/ -1773 h 69"/>
                <a:gd name="T32" fmla="+- 0 6940 6872"/>
                <a:gd name="T33" fmla="*/ T32 w 69"/>
                <a:gd name="T34" fmla="+- 0 -1760 -1794"/>
                <a:gd name="T35" fmla="*/ -1760 h 69"/>
                <a:gd name="T36" fmla="+- 0 6937 6872"/>
                <a:gd name="T37" fmla="*/ T36 w 69"/>
                <a:gd name="T38" fmla="+- 0 -1746 -1794"/>
                <a:gd name="T39" fmla="*/ -1746 h 69"/>
                <a:gd name="T40" fmla="+- 0 6930 6872"/>
                <a:gd name="T41" fmla="*/ T40 w 69"/>
                <a:gd name="T42" fmla="+- 0 -1736 -1794"/>
                <a:gd name="T43" fmla="*/ -1736 h 69"/>
                <a:gd name="T44" fmla="+- 0 6919 6872"/>
                <a:gd name="T45" fmla="*/ T44 w 69"/>
                <a:gd name="T46" fmla="+- 0 -1728 -1794"/>
                <a:gd name="T47" fmla="*/ -1728 h 69"/>
                <a:gd name="T48" fmla="+- 0 6906 6872"/>
                <a:gd name="T49" fmla="*/ T48 w 69"/>
                <a:gd name="T50" fmla="+- 0 -1726 -1794"/>
                <a:gd name="T51" fmla="*/ -1726 h 69"/>
                <a:gd name="T52" fmla="+- 0 6892 6872"/>
                <a:gd name="T53" fmla="*/ T52 w 69"/>
                <a:gd name="T54" fmla="+- 0 -1728 -1794"/>
                <a:gd name="T55" fmla="*/ -1728 h 69"/>
                <a:gd name="T56" fmla="+- 0 6882 6872"/>
                <a:gd name="T57" fmla="*/ T56 w 69"/>
                <a:gd name="T58" fmla="+- 0 -1736 -1794"/>
                <a:gd name="T59" fmla="*/ -1736 h 69"/>
                <a:gd name="T60" fmla="+- 0 6874 6872"/>
                <a:gd name="T61" fmla="*/ T60 w 69"/>
                <a:gd name="T62" fmla="+- 0 -1746 -1794"/>
                <a:gd name="T63" fmla="*/ -1746 h 69"/>
                <a:gd name="T64" fmla="+- 0 6872 6872"/>
                <a:gd name="T65" fmla="*/ T64 w 69"/>
                <a:gd name="T66" fmla="+- 0 -1760 -1794"/>
                <a:gd name="T67" fmla="*/ -1760 h 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9" h="69">
                  <a:moveTo>
                    <a:pt x="0" y="34"/>
                  </a:moveTo>
                  <a:lnTo>
                    <a:pt x="2" y="21"/>
                  </a:lnTo>
                  <a:lnTo>
                    <a:pt x="10" y="10"/>
                  </a:lnTo>
                  <a:lnTo>
                    <a:pt x="20" y="3"/>
                  </a:lnTo>
                  <a:lnTo>
                    <a:pt x="34" y="0"/>
                  </a:lnTo>
                  <a:lnTo>
                    <a:pt x="47" y="3"/>
                  </a:lnTo>
                  <a:lnTo>
                    <a:pt x="58" y="10"/>
                  </a:lnTo>
                  <a:lnTo>
                    <a:pt x="65" y="21"/>
                  </a:lnTo>
                  <a:lnTo>
                    <a:pt x="68" y="34"/>
                  </a:lnTo>
                  <a:lnTo>
                    <a:pt x="65" y="48"/>
                  </a:lnTo>
                  <a:lnTo>
                    <a:pt x="58" y="58"/>
                  </a:lnTo>
                  <a:lnTo>
                    <a:pt x="47" y="66"/>
                  </a:lnTo>
                  <a:lnTo>
                    <a:pt x="34" y="68"/>
                  </a:lnTo>
                  <a:lnTo>
                    <a:pt x="20" y="66"/>
                  </a:lnTo>
                  <a:lnTo>
                    <a:pt x="10" y="58"/>
                  </a:lnTo>
                  <a:lnTo>
                    <a:pt x="2" y="48"/>
                  </a:lnTo>
                  <a:lnTo>
                    <a:pt x="0" y="34"/>
                  </a:lnTo>
                  <a:close/>
                </a:path>
              </a:pathLst>
            </a:custGeom>
            <a:noFill/>
            <a:ln w="6312">
              <a:solidFill>
                <a:srgbClr val="11B259"/>
              </a:solidFill>
              <a:prstDash val="solid"/>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11" name="docshape22">
              <a:extLst>
                <a:ext uri="{FF2B5EF4-FFF2-40B4-BE49-F238E27FC236}">
                  <a16:creationId xmlns:a16="http://schemas.microsoft.com/office/drawing/2014/main" xmlns="" id="{8CDE6E64-447B-9C61-24D2-6127E9114D37}"/>
                </a:ext>
              </a:extLst>
            </p:cNvPr>
            <p:cNvSpPr>
              <a:spLocks/>
            </p:cNvSpPr>
            <p:nvPr/>
          </p:nvSpPr>
          <p:spPr bwMode="auto">
            <a:xfrm>
              <a:off x="6154" y="-1403"/>
              <a:ext cx="69" cy="69"/>
            </a:xfrm>
            <a:custGeom>
              <a:avLst/>
              <a:gdLst>
                <a:gd name="T0" fmla="+- 0 6189 6155"/>
                <a:gd name="T1" fmla="*/ T0 w 69"/>
                <a:gd name="T2" fmla="+- 0 -1402 -1402"/>
                <a:gd name="T3" fmla="*/ -1402 h 69"/>
                <a:gd name="T4" fmla="+- 0 6176 6155"/>
                <a:gd name="T5" fmla="*/ T4 w 69"/>
                <a:gd name="T6" fmla="+- 0 -1399 -1402"/>
                <a:gd name="T7" fmla="*/ -1399 h 69"/>
                <a:gd name="T8" fmla="+- 0 6165 6155"/>
                <a:gd name="T9" fmla="*/ T8 w 69"/>
                <a:gd name="T10" fmla="+- 0 -1392 -1402"/>
                <a:gd name="T11" fmla="*/ -1392 h 69"/>
                <a:gd name="T12" fmla="+- 0 6157 6155"/>
                <a:gd name="T13" fmla="*/ T12 w 69"/>
                <a:gd name="T14" fmla="+- 0 -1381 -1402"/>
                <a:gd name="T15" fmla="*/ -1381 h 69"/>
                <a:gd name="T16" fmla="+- 0 6155 6155"/>
                <a:gd name="T17" fmla="*/ T16 w 69"/>
                <a:gd name="T18" fmla="+- 0 -1368 -1402"/>
                <a:gd name="T19" fmla="*/ -1368 h 69"/>
                <a:gd name="T20" fmla="+- 0 6157 6155"/>
                <a:gd name="T21" fmla="*/ T20 w 69"/>
                <a:gd name="T22" fmla="+- 0 -1355 -1402"/>
                <a:gd name="T23" fmla="*/ -1355 h 69"/>
                <a:gd name="T24" fmla="+- 0 6165 6155"/>
                <a:gd name="T25" fmla="*/ T24 w 69"/>
                <a:gd name="T26" fmla="+- 0 -1344 -1402"/>
                <a:gd name="T27" fmla="*/ -1344 h 69"/>
                <a:gd name="T28" fmla="+- 0 6176 6155"/>
                <a:gd name="T29" fmla="*/ T28 w 69"/>
                <a:gd name="T30" fmla="+- 0 -1336 -1402"/>
                <a:gd name="T31" fmla="*/ -1336 h 69"/>
                <a:gd name="T32" fmla="+- 0 6189 6155"/>
                <a:gd name="T33" fmla="*/ T32 w 69"/>
                <a:gd name="T34" fmla="+- 0 -1334 -1402"/>
                <a:gd name="T35" fmla="*/ -1334 h 69"/>
                <a:gd name="T36" fmla="+- 0 6202 6155"/>
                <a:gd name="T37" fmla="*/ T36 w 69"/>
                <a:gd name="T38" fmla="+- 0 -1336 -1402"/>
                <a:gd name="T39" fmla="*/ -1336 h 69"/>
                <a:gd name="T40" fmla="+- 0 6213 6155"/>
                <a:gd name="T41" fmla="*/ T40 w 69"/>
                <a:gd name="T42" fmla="+- 0 -1344 -1402"/>
                <a:gd name="T43" fmla="*/ -1344 h 69"/>
                <a:gd name="T44" fmla="+- 0 6220 6155"/>
                <a:gd name="T45" fmla="*/ T44 w 69"/>
                <a:gd name="T46" fmla="+- 0 -1355 -1402"/>
                <a:gd name="T47" fmla="*/ -1355 h 69"/>
                <a:gd name="T48" fmla="+- 0 6223 6155"/>
                <a:gd name="T49" fmla="*/ T48 w 69"/>
                <a:gd name="T50" fmla="+- 0 -1368 -1402"/>
                <a:gd name="T51" fmla="*/ -1368 h 69"/>
                <a:gd name="T52" fmla="+- 0 6220 6155"/>
                <a:gd name="T53" fmla="*/ T52 w 69"/>
                <a:gd name="T54" fmla="+- 0 -1381 -1402"/>
                <a:gd name="T55" fmla="*/ -1381 h 69"/>
                <a:gd name="T56" fmla="+- 0 6213 6155"/>
                <a:gd name="T57" fmla="*/ T56 w 69"/>
                <a:gd name="T58" fmla="+- 0 -1392 -1402"/>
                <a:gd name="T59" fmla="*/ -1392 h 69"/>
                <a:gd name="T60" fmla="+- 0 6202 6155"/>
                <a:gd name="T61" fmla="*/ T60 w 69"/>
                <a:gd name="T62" fmla="+- 0 -1399 -1402"/>
                <a:gd name="T63" fmla="*/ -1399 h 69"/>
                <a:gd name="T64" fmla="+- 0 6189 6155"/>
                <a:gd name="T65" fmla="*/ T64 w 69"/>
                <a:gd name="T66" fmla="+- 0 -1402 -1402"/>
                <a:gd name="T67" fmla="*/ -1402 h 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9" h="69">
                  <a:moveTo>
                    <a:pt x="34" y="0"/>
                  </a:moveTo>
                  <a:lnTo>
                    <a:pt x="21" y="3"/>
                  </a:lnTo>
                  <a:lnTo>
                    <a:pt x="10" y="10"/>
                  </a:lnTo>
                  <a:lnTo>
                    <a:pt x="2" y="21"/>
                  </a:lnTo>
                  <a:lnTo>
                    <a:pt x="0" y="34"/>
                  </a:lnTo>
                  <a:lnTo>
                    <a:pt x="2" y="47"/>
                  </a:lnTo>
                  <a:lnTo>
                    <a:pt x="10" y="58"/>
                  </a:lnTo>
                  <a:lnTo>
                    <a:pt x="21" y="66"/>
                  </a:lnTo>
                  <a:lnTo>
                    <a:pt x="34" y="68"/>
                  </a:lnTo>
                  <a:lnTo>
                    <a:pt x="47" y="66"/>
                  </a:lnTo>
                  <a:lnTo>
                    <a:pt x="58" y="58"/>
                  </a:lnTo>
                  <a:lnTo>
                    <a:pt x="65" y="47"/>
                  </a:lnTo>
                  <a:lnTo>
                    <a:pt x="68" y="34"/>
                  </a:lnTo>
                  <a:lnTo>
                    <a:pt x="65" y="21"/>
                  </a:lnTo>
                  <a:lnTo>
                    <a:pt x="58" y="10"/>
                  </a:lnTo>
                  <a:lnTo>
                    <a:pt x="47" y="3"/>
                  </a:lnTo>
                  <a:lnTo>
                    <a:pt x="3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12" name="docshape23">
              <a:extLst>
                <a:ext uri="{FF2B5EF4-FFF2-40B4-BE49-F238E27FC236}">
                  <a16:creationId xmlns:a16="http://schemas.microsoft.com/office/drawing/2014/main" xmlns="" id="{16C7930D-9D82-DBF1-1D02-49A4001C5991}"/>
                </a:ext>
              </a:extLst>
            </p:cNvPr>
            <p:cNvSpPr>
              <a:spLocks/>
            </p:cNvSpPr>
            <p:nvPr/>
          </p:nvSpPr>
          <p:spPr bwMode="auto">
            <a:xfrm>
              <a:off x="6154" y="-1403"/>
              <a:ext cx="69" cy="69"/>
            </a:xfrm>
            <a:custGeom>
              <a:avLst/>
              <a:gdLst>
                <a:gd name="T0" fmla="+- 0 6155 6155"/>
                <a:gd name="T1" fmla="*/ T0 w 69"/>
                <a:gd name="T2" fmla="+- 0 -1368 -1402"/>
                <a:gd name="T3" fmla="*/ -1368 h 69"/>
                <a:gd name="T4" fmla="+- 0 6157 6155"/>
                <a:gd name="T5" fmla="*/ T4 w 69"/>
                <a:gd name="T6" fmla="+- 0 -1381 -1402"/>
                <a:gd name="T7" fmla="*/ -1381 h 69"/>
                <a:gd name="T8" fmla="+- 0 6165 6155"/>
                <a:gd name="T9" fmla="*/ T8 w 69"/>
                <a:gd name="T10" fmla="+- 0 -1392 -1402"/>
                <a:gd name="T11" fmla="*/ -1392 h 69"/>
                <a:gd name="T12" fmla="+- 0 6176 6155"/>
                <a:gd name="T13" fmla="*/ T12 w 69"/>
                <a:gd name="T14" fmla="+- 0 -1399 -1402"/>
                <a:gd name="T15" fmla="*/ -1399 h 69"/>
                <a:gd name="T16" fmla="+- 0 6189 6155"/>
                <a:gd name="T17" fmla="*/ T16 w 69"/>
                <a:gd name="T18" fmla="+- 0 -1402 -1402"/>
                <a:gd name="T19" fmla="*/ -1402 h 69"/>
                <a:gd name="T20" fmla="+- 0 6202 6155"/>
                <a:gd name="T21" fmla="*/ T20 w 69"/>
                <a:gd name="T22" fmla="+- 0 -1399 -1402"/>
                <a:gd name="T23" fmla="*/ -1399 h 69"/>
                <a:gd name="T24" fmla="+- 0 6213 6155"/>
                <a:gd name="T25" fmla="*/ T24 w 69"/>
                <a:gd name="T26" fmla="+- 0 -1392 -1402"/>
                <a:gd name="T27" fmla="*/ -1392 h 69"/>
                <a:gd name="T28" fmla="+- 0 6220 6155"/>
                <a:gd name="T29" fmla="*/ T28 w 69"/>
                <a:gd name="T30" fmla="+- 0 -1381 -1402"/>
                <a:gd name="T31" fmla="*/ -1381 h 69"/>
                <a:gd name="T32" fmla="+- 0 6223 6155"/>
                <a:gd name="T33" fmla="*/ T32 w 69"/>
                <a:gd name="T34" fmla="+- 0 -1368 -1402"/>
                <a:gd name="T35" fmla="*/ -1368 h 69"/>
                <a:gd name="T36" fmla="+- 0 6220 6155"/>
                <a:gd name="T37" fmla="*/ T36 w 69"/>
                <a:gd name="T38" fmla="+- 0 -1355 -1402"/>
                <a:gd name="T39" fmla="*/ -1355 h 69"/>
                <a:gd name="T40" fmla="+- 0 6213 6155"/>
                <a:gd name="T41" fmla="*/ T40 w 69"/>
                <a:gd name="T42" fmla="+- 0 -1344 -1402"/>
                <a:gd name="T43" fmla="*/ -1344 h 69"/>
                <a:gd name="T44" fmla="+- 0 6202 6155"/>
                <a:gd name="T45" fmla="*/ T44 w 69"/>
                <a:gd name="T46" fmla="+- 0 -1336 -1402"/>
                <a:gd name="T47" fmla="*/ -1336 h 69"/>
                <a:gd name="T48" fmla="+- 0 6189 6155"/>
                <a:gd name="T49" fmla="*/ T48 w 69"/>
                <a:gd name="T50" fmla="+- 0 -1334 -1402"/>
                <a:gd name="T51" fmla="*/ -1334 h 69"/>
                <a:gd name="T52" fmla="+- 0 6176 6155"/>
                <a:gd name="T53" fmla="*/ T52 w 69"/>
                <a:gd name="T54" fmla="+- 0 -1336 -1402"/>
                <a:gd name="T55" fmla="*/ -1336 h 69"/>
                <a:gd name="T56" fmla="+- 0 6165 6155"/>
                <a:gd name="T57" fmla="*/ T56 w 69"/>
                <a:gd name="T58" fmla="+- 0 -1344 -1402"/>
                <a:gd name="T59" fmla="*/ -1344 h 69"/>
                <a:gd name="T60" fmla="+- 0 6157 6155"/>
                <a:gd name="T61" fmla="*/ T60 w 69"/>
                <a:gd name="T62" fmla="+- 0 -1355 -1402"/>
                <a:gd name="T63" fmla="*/ -1355 h 69"/>
                <a:gd name="T64" fmla="+- 0 6155 6155"/>
                <a:gd name="T65" fmla="*/ T64 w 69"/>
                <a:gd name="T66" fmla="+- 0 -1368 -1402"/>
                <a:gd name="T67" fmla="*/ -1368 h 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9" h="69">
                  <a:moveTo>
                    <a:pt x="0" y="34"/>
                  </a:moveTo>
                  <a:lnTo>
                    <a:pt x="2" y="21"/>
                  </a:lnTo>
                  <a:lnTo>
                    <a:pt x="10" y="10"/>
                  </a:lnTo>
                  <a:lnTo>
                    <a:pt x="21" y="3"/>
                  </a:lnTo>
                  <a:lnTo>
                    <a:pt x="34" y="0"/>
                  </a:lnTo>
                  <a:lnTo>
                    <a:pt x="47" y="3"/>
                  </a:lnTo>
                  <a:lnTo>
                    <a:pt x="58" y="10"/>
                  </a:lnTo>
                  <a:lnTo>
                    <a:pt x="65" y="21"/>
                  </a:lnTo>
                  <a:lnTo>
                    <a:pt x="68" y="34"/>
                  </a:lnTo>
                  <a:lnTo>
                    <a:pt x="65" y="47"/>
                  </a:lnTo>
                  <a:lnTo>
                    <a:pt x="58" y="58"/>
                  </a:lnTo>
                  <a:lnTo>
                    <a:pt x="47" y="66"/>
                  </a:lnTo>
                  <a:lnTo>
                    <a:pt x="34" y="68"/>
                  </a:lnTo>
                  <a:lnTo>
                    <a:pt x="21" y="66"/>
                  </a:lnTo>
                  <a:lnTo>
                    <a:pt x="10" y="58"/>
                  </a:lnTo>
                  <a:lnTo>
                    <a:pt x="2" y="47"/>
                  </a:lnTo>
                  <a:lnTo>
                    <a:pt x="0" y="34"/>
                  </a:lnTo>
                  <a:close/>
                </a:path>
              </a:pathLst>
            </a:custGeom>
            <a:noFill/>
            <a:ln w="6312">
              <a:solidFill>
                <a:srgbClr val="11B259"/>
              </a:solidFill>
              <a:prstDash val="solid"/>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13" name="docshape24">
              <a:extLst>
                <a:ext uri="{FF2B5EF4-FFF2-40B4-BE49-F238E27FC236}">
                  <a16:creationId xmlns:a16="http://schemas.microsoft.com/office/drawing/2014/main" xmlns="" id="{E2F4F34A-13FB-94EC-DED5-D92EA3194AE8}"/>
                </a:ext>
              </a:extLst>
            </p:cNvPr>
            <p:cNvSpPr>
              <a:spLocks/>
            </p:cNvSpPr>
            <p:nvPr/>
          </p:nvSpPr>
          <p:spPr bwMode="auto">
            <a:xfrm>
              <a:off x="7521" y="-1008"/>
              <a:ext cx="69" cy="69"/>
            </a:xfrm>
            <a:custGeom>
              <a:avLst/>
              <a:gdLst>
                <a:gd name="T0" fmla="+- 0 7555 7521"/>
                <a:gd name="T1" fmla="*/ T0 w 69"/>
                <a:gd name="T2" fmla="+- 0 -1008 -1008"/>
                <a:gd name="T3" fmla="*/ -1008 h 69"/>
                <a:gd name="T4" fmla="+- 0 7542 7521"/>
                <a:gd name="T5" fmla="*/ T4 w 69"/>
                <a:gd name="T6" fmla="+- 0 -1005 -1008"/>
                <a:gd name="T7" fmla="*/ -1005 h 69"/>
                <a:gd name="T8" fmla="+- 0 7531 7521"/>
                <a:gd name="T9" fmla="*/ T8 w 69"/>
                <a:gd name="T10" fmla="+- 0 -998 -1008"/>
                <a:gd name="T11" fmla="*/ -998 h 69"/>
                <a:gd name="T12" fmla="+- 0 7524 7521"/>
                <a:gd name="T13" fmla="*/ T12 w 69"/>
                <a:gd name="T14" fmla="+- 0 -987 -1008"/>
                <a:gd name="T15" fmla="*/ -987 h 69"/>
                <a:gd name="T16" fmla="+- 0 7521 7521"/>
                <a:gd name="T17" fmla="*/ T16 w 69"/>
                <a:gd name="T18" fmla="+- 0 -974 -1008"/>
                <a:gd name="T19" fmla="*/ -974 h 69"/>
                <a:gd name="T20" fmla="+- 0 7524 7521"/>
                <a:gd name="T21" fmla="*/ T20 w 69"/>
                <a:gd name="T22" fmla="+- 0 -960 -1008"/>
                <a:gd name="T23" fmla="*/ -960 h 69"/>
                <a:gd name="T24" fmla="+- 0 7531 7521"/>
                <a:gd name="T25" fmla="*/ T24 w 69"/>
                <a:gd name="T26" fmla="+- 0 -950 -1008"/>
                <a:gd name="T27" fmla="*/ -950 h 69"/>
                <a:gd name="T28" fmla="+- 0 7542 7521"/>
                <a:gd name="T29" fmla="*/ T28 w 69"/>
                <a:gd name="T30" fmla="+- 0 -942 -1008"/>
                <a:gd name="T31" fmla="*/ -942 h 69"/>
                <a:gd name="T32" fmla="+- 0 7555 7521"/>
                <a:gd name="T33" fmla="*/ T32 w 69"/>
                <a:gd name="T34" fmla="+- 0 -939 -1008"/>
                <a:gd name="T35" fmla="*/ -939 h 69"/>
                <a:gd name="T36" fmla="+- 0 7569 7521"/>
                <a:gd name="T37" fmla="*/ T36 w 69"/>
                <a:gd name="T38" fmla="+- 0 -942 -1008"/>
                <a:gd name="T39" fmla="*/ -942 h 69"/>
                <a:gd name="T40" fmla="+- 0 7579 7521"/>
                <a:gd name="T41" fmla="*/ T40 w 69"/>
                <a:gd name="T42" fmla="+- 0 -950 -1008"/>
                <a:gd name="T43" fmla="*/ -950 h 69"/>
                <a:gd name="T44" fmla="+- 0 7587 7521"/>
                <a:gd name="T45" fmla="*/ T44 w 69"/>
                <a:gd name="T46" fmla="+- 0 -960 -1008"/>
                <a:gd name="T47" fmla="*/ -960 h 69"/>
                <a:gd name="T48" fmla="+- 0 7589 7521"/>
                <a:gd name="T49" fmla="*/ T48 w 69"/>
                <a:gd name="T50" fmla="+- 0 -974 -1008"/>
                <a:gd name="T51" fmla="*/ -974 h 69"/>
                <a:gd name="T52" fmla="+- 0 7587 7521"/>
                <a:gd name="T53" fmla="*/ T52 w 69"/>
                <a:gd name="T54" fmla="+- 0 -987 -1008"/>
                <a:gd name="T55" fmla="*/ -987 h 69"/>
                <a:gd name="T56" fmla="+- 0 7579 7521"/>
                <a:gd name="T57" fmla="*/ T56 w 69"/>
                <a:gd name="T58" fmla="+- 0 -998 -1008"/>
                <a:gd name="T59" fmla="*/ -998 h 69"/>
                <a:gd name="T60" fmla="+- 0 7569 7521"/>
                <a:gd name="T61" fmla="*/ T60 w 69"/>
                <a:gd name="T62" fmla="+- 0 -1005 -1008"/>
                <a:gd name="T63" fmla="*/ -1005 h 69"/>
                <a:gd name="T64" fmla="+- 0 7555 7521"/>
                <a:gd name="T65" fmla="*/ T64 w 69"/>
                <a:gd name="T66" fmla="+- 0 -1008 -1008"/>
                <a:gd name="T67" fmla="*/ -1008 h 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9" h="69">
                  <a:moveTo>
                    <a:pt x="34" y="0"/>
                  </a:moveTo>
                  <a:lnTo>
                    <a:pt x="21" y="3"/>
                  </a:lnTo>
                  <a:lnTo>
                    <a:pt x="10" y="10"/>
                  </a:lnTo>
                  <a:lnTo>
                    <a:pt x="3" y="21"/>
                  </a:lnTo>
                  <a:lnTo>
                    <a:pt x="0" y="34"/>
                  </a:lnTo>
                  <a:lnTo>
                    <a:pt x="3" y="48"/>
                  </a:lnTo>
                  <a:lnTo>
                    <a:pt x="10" y="58"/>
                  </a:lnTo>
                  <a:lnTo>
                    <a:pt x="21" y="66"/>
                  </a:lnTo>
                  <a:lnTo>
                    <a:pt x="34" y="69"/>
                  </a:lnTo>
                  <a:lnTo>
                    <a:pt x="48" y="66"/>
                  </a:lnTo>
                  <a:lnTo>
                    <a:pt x="58" y="58"/>
                  </a:lnTo>
                  <a:lnTo>
                    <a:pt x="66" y="48"/>
                  </a:lnTo>
                  <a:lnTo>
                    <a:pt x="68" y="34"/>
                  </a:lnTo>
                  <a:lnTo>
                    <a:pt x="66" y="21"/>
                  </a:lnTo>
                  <a:lnTo>
                    <a:pt x="58" y="10"/>
                  </a:lnTo>
                  <a:lnTo>
                    <a:pt x="48" y="3"/>
                  </a:lnTo>
                  <a:lnTo>
                    <a:pt x="3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14" name="docshape25">
              <a:extLst>
                <a:ext uri="{FF2B5EF4-FFF2-40B4-BE49-F238E27FC236}">
                  <a16:creationId xmlns:a16="http://schemas.microsoft.com/office/drawing/2014/main" xmlns="" id="{617F11DF-FA0C-2677-972A-69590BF42C51}"/>
                </a:ext>
              </a:extLst>
            </p:cNvPr>
            <p:cNvSpPr>
              <a:spLocks/>
            </p:cNvSpPr>
            <p:nvPr/>
          </p:nvSpPr>
          <p:spPr bwMode="auto">
            <a:xfrm>
              <a:off x="7521" y="-1008"/>
              <a:ext cx="69" cy="69"/>
            </a:xfrm>
            <a:custGeom>
              <a:avLst/>
              <a:gdLst>
                <a:gd name="T0" fmla="+- 0 7521 7521"/>
                <a:gd name="T1" fmla="*/ T0 w 69"/>
                <a:gd name="T2" fmla="+- 0 -974 -1008"/>
                <a:gd name="T3" fmla="*/ -974 h 69"/>
                <a:gd name="T4" fmla="+- 0 7524 7521"/>
                <a:gd name="T5" fmla="*/ T4 w 69"/>
                <a:gd name="T6" fmla="+- 0 -987 -1008"/>
                <a:gd name="T7" fmla="*/ -987 h 69"/>
                <a:gd name="T8" fmla="+- 0 7531 7521"/>
                <a:gd name="T9" fmla="*/ T8 w 69"/>
                <a:gd name="T10" fmla="+- 0 -998 -1008"/>
                <a:gd name="T11" fmla="*/ -998 h 69"/>
                <a:gd name="T12" fmla="+- 0 7542 7521"/>
                <a:gd name="T13" fmla="*/ T12 w 69"/>
                <a:gd name="T14" fmla="+- 0 -1005 -1008"/>
                <a:gd name="T15" fmla="*/ -1005 h 69"/>
                <a:gd name="T16" fmla="+- 0 7555 7521"/>
                <a:gd name="T17" fmla="*/ T16 w 69"/>
                <a:gd name="T18" fmla="+- 0 -1008 -1008"/>
                <a:gd name="T19" fmla="*/ -1008 h 69"/>
                <a:gd name="T20" fmla="+- 0 7569 7521"/>
                <a:gd name="T21" fmla="*/ T20 w 69"/>
                <a:gd name="T22" fmla="+- 0 -1005 -1008"/>
                <a:gd name="T23" fmla="*/ -1005 h 69"/>
                <a:gd name="T24" fmla="+- 0 7579 7521"/>
                <a:gd name="T25" fmla="*/ T24 w 69"/>
                <a:gd name="T26" fmla="+- 0 -998 -1008"/>
                <a:gd name="T27" fmla="*/ -998 h 69"/>
                <a:gd name="T28" fmla="+- 0 7587 7521"/>
                <a:gd name="T29" fmla="*/ T28 w 69"/>
                <a:gd name="T30" fmla="+- 0 -987 -1008"/>
                <a:gd name="T31" fmla="*/ -987 h 69"/>
                <a:gd name="T32" fmla="+- 0 7589 7521"/>
                <a:gd name="T33" fmla="*/ T32 w 69"/>
                <a:gd name="T34" fmla="+- 0 -974 -1008"/>
                <a:gd name="T35" fmla="*/ -974 h 69"/>
                <a:gd name="T36" fmla="+- 0 7587 7521"/>
                <a:gd name="T37" fmla="*/ T36 w 69"/>
                <a:gd name="T38" fmla="+- 0 -960 -1008"/>
                <a:gd name="T39" fmla="*/ -960 h 69"/>
                <a:gd name="T40" fmla="+- 0 7579 7521"/>
                <a:gd name="T41" fmla="*/ T40 w 69"/>
                <a:gd name="T42" fmla="+- 0 -950 -1008"/>
                <a:gd name="T43" fmla="*/ -950 h 69"/>
                <a:gd name="T44" fmla="+- 0 7569 7521"/>
                <a:gd name="T45" fmla="*/ T44 w 69"/>
                <a:gd name="T46" fmla="+- 0 -942 -1008"/>
                <a:gd name="T47" fmla="*/ -942 h 69"/>
                <a:gd name="T48" fmla="+- 0 7555 7521"/>
                <a:gd name="T49" fmla="*/ T48 w 69"/>
                <a:gd name="T50" fmla="+- 0 -939 -1008"/>
                <a:gd name="T51" fmla="*/ -939 h 69"/>
                <a:gd name="T52" fmla="+- 0 7542 7521"/>
                <a:gd name="T53" fmla="*/ T52 w 69"/>
                <a:gd name="T54" fmla="+- 0 -942 -1008"/>
                <a:gd name="T55" fmla="*/ -942 h 69"/>
                <a:gd name="T56" fmla="+- 0 7531 7521"/>
                <a:gd name="T57" fmla="*/ T56 w 69"/>
                <a:gd name="T58" fmla="+- 0 -950 -1008"/>
                <a:gd name="T59" fmla="*/ -950 h 69"/>
                <a:gd name="T60" fmla="+- 0 7524 7521"/>
                <a:gd name="T61" fmla="*/ T60 w 69"/>
                <a:gd name="T62" fmla="+- 0 -960 -1008"/>
                <a:gd name="T63" fmla="*/ -960 h 69"/>
                <a:gd name="T64" fmla="+- 0 7521 7521"/>
                <a:gd name="T65" fmla="*/ T64 w 69"/>
                <a:gd name="T66" fmla="+- 0 -974 -1008"/>
                <a:gd name="T67" fmla="*/ -974 h 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9" h="69">
                  <a:moveTo>
                    <a:pt x="0" y="34"/>
                  </a:moveTo>
                  <a:lnTo>
                    <a:pt x="3" y="21"/>
                  </a:lnTo>
                  <a:lnTo>
                    <a:pt x="10" y="10"/>
                  </a:lnTo>
                  <a:lnTo>
                    <a:pt x="21" y="3"/>
                  </a:lnTo>
                  <a:lnTo>
                    <a:pt x="34" y="0"/>
                  </a:lnTo>
                  <a:lnTo>
                    <a:pt x="48" y="3"/>
                  </a:lnTo>
                  <a:lnTo>
                    <a:pt x="58" y="10"/>
                  </a:lnTo>
                  <a:lnTo>
                    <a:pt x="66" y="21"/>
                  </a:lnTo>
                  <a:lnTo>
                    <a:pt x="68" y="34"/>
                  </a:lnTo>
                  <a:lnTo>
                    <a:pt x="66" y="48"/>
                  </a:lnTo>
                  <a:lnTo>
                    <a:pt x="58" y="58"/>
                  </a:lnTo>
                  <a:lnTo>
                    <a:pt x="48" y="66"/>
                  </a:lnTo>
                  <a:lnTo>
                    <a:pt x="34" y="69"/>
                  </a:lnTo>
                  <a:lnTo>
                    <a:pt x="21" y="66"/>
                  </a:lnTo>
                  <a:lnTo>
                    <a:pt x="10" y="58"/>
                  </a:lnTo>
                  <a:lnTo>
                    <a:pt x="3" y="48"/>
                  </a:lnTo>
                  <a:lnTo>
                    <a:pt x="0" y="34"/>
                  </a:lnTo>
                  <a:close/>
                </a:path>
              </a:pathLst>
            </a:custGeom>
            <a:noFill/>
            <a:ln w="6312">
              <a:solidFill>
                <a:srgbClr val="11B259"/>
              </a:solidFill>
              <a:prstDash val="solid"/>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15" name="docshape26">
              <a:extLst>
                <a:ext uri="{FF2B5EF4-FFF2-40B4-BE49-F238E27FC236}">
                  <a16:creationId xmlns:a16="http://schemas.microsoft.com/office/drawing/2014/main" xmlns="" id="{B89DE5D7-6895-42FE-3E73-8AE595CAF906}"/>
                </a:ext>
              </a:extLst>
            </p:cNvPr>
            <p:cNvSpPr>
              <a:spLocks/>
            </p:cNvSpPr>
            <p:nvPr/>
          </p:nvSpPr>
          <p:spPr bwMode="auto">
            <a:xfrm>
              <a:off x="5389" y="-1029"/>
              <a:ext cx="69" cy="69"/>
            </a:xfrm>
            <a:custGeom>
              <a:avLst/>
              <a:gdLst>
                <a:gd name="T0" fmla="+- 0 5424 5390"/>
                <a:gd name="T1" fmla="*/ T0 w 69"/>
                <a:gd name="T2" fmla="+- 0 -1029 -1029"/>
                <a:gd name="T3" fmla="*/ -1029 h 69"/>
                <a:gd name="T4" fmla="+- 0 5411 5390"/>
                <a:gd name="T5" fmla="*/ T4 w 69"/>
                <a:gd name="T6" fmla="+- 0 -1026 -1029"/>
                <a:gd name="T7" fmla="*/ -1026 h 69"/>
                <a:gd name="T8" fmla="+- 0 5400 5390"/>
                <a:gd name="T9" fmla="*/ T8 w 69"/>
                <a:gd name="T10" fmla="+- 0 -1019 -1029"/>
                <a:gd name="T11" fmla="*/ -1019 h 69"/>
                <a:gd name="T12" fmla="+- 0 5393 5390"/>
                <a:gd name="T13" fmla="*/ T12 w 69"/>
                <a:gd name="T14" fmla="+- 0 -1008 -1029"/>
                <a:gd name="T15" fmla="*/ -1008 h 69"/>
                <a:gd name="T16" fmla="+- 0 5390 5390"/>
                <a:gd name="T17" fmla="*/ T16 w 69"/>
                <a:gd name="T18" fmla="+- 0 -994 -1029"/>
                <a:gd name="T19" fmla="*/ -994 h 69"/>
                <a:gd name="T20" fmla="+- 0 5393 5390"/>
                <a:gd name="T21" fmla="*/ T20 w 69"/>
                <a:gd name="T22" fmla="+- 0 -981 -1029"/>
                <a:gd name="T23" fmla="*/ -981 h 69"/>
                <a:gd name="T24" fmla="+- 0 5400 5390"/>
                <a:gd name="T25" fmla="*/ T24 w 69"/>
                <a:gd name="T26" fmla="+- 0 -970 -1029"/>
                <a:gd name="T27" fmla="*/ -970 h 69"/>
                <a:gd name="T28" fmla="+- 0 5411 5390"/>
                <a:gd name="T29" fmla="*/ T28 w 69"/>
                <a:gd name="T30" fmla="+- 0 -963 -1029"/>
                <a:gd name="T31" fmla="*/ -963 h 69"/>
                <a:gd name="T32" fmla="+- 0 5424 5390"/>
                <a:gd name="T33" fmla="*/ T32 w 69"/>
                <a:gd name="T34" fmla="+- 0 -960 -1029"/>
                <a:gd name="T35" fmla="*/ -960 h 69"/>
                <a:gd name="T36" fmla="+- 0 5437 5390"/>
                <a:gd name="T37" fmla="*/ T36 w 69"/>
                <a:gd name="T38" fmla="+- 0 -963 -1029"/>
                <a:gd name="T39" fmla="*/ -963 h 69"/>
                <a:gd name="T40" fmla="+- 0 5448 5390"/>
                <a:gd name="T41" fmla="*/ T40 w 69"/>
                <a:gd name="T42" fmla="+- 0 -970 -1029"/>
                <a:gd name="T43" fmla="*/ -970 h 69"/>
                <a:gd name="T44" fmla="+- 0 5456 5390"/>
                <a:gd name="T45" fmla="*/ T44 w 69"/>
                <a:gd name="T46" fmla="+- 0 -981 -1029"/>
                <a:gd name="T47" fmla="*/ -981 h 69"/>
                <a:gd name="T48" fmla="+- 0 5458 5390"/>
                <a:gd name="T49" fmla="*/ T48 w 69"/>
                <a:gd name="T50" fmla="+- 0 -994 -1029"/>
                <a:gd name="T51" fmla="*/ -994 h 69"/>
                <a:gd name="T52" fmla="+- 0 5456 5390"/>
                <a:gd name="T53" fmla="*/ T52 w 69"/>
                <a:gd name="T54" fmla="+- 0 -1008 -1029"/>
                <a:gd name="T55" fmla="*/ -1008 h 69"/>
                <a:gd name="T56" fmla="+- 0 5448 5390"/>
                <a:gd name="T57" fmla="*/ T56 w 69"/>
                <a:gd name="T58" fmla="+- 0 -1019 -1029"/>
                <a:gd name="T59" fmla="*/ -1019 h 69"/>
                <a:gd name="T60" fmla="+- 0 5437 5390"/>
                <a:gd name="T61" fmla="*/ T60 w 69"/>
                <a:gd name="T62" fmla="+- 0 -1026 -1029"/>
                <a:gd name="T63" fmla="*/ -1026 h 69"/>
                <a:gd name="T64" fmla="+- 0 5424 5390"/>
                <a:gd name="T65" fmla="*/ T64 w 69"/>
                <a:gd name="T66" fmla="+- 0 -1029 -1029"/>
                <a:gd name="T67" fmla="*/ -1029 h 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9" h="69">
                  <a:moveTo>
                    <a:pt x="34" y="0"/>
                  </a:moveTo>
                  <a:lnTo>
                    <a:pt x="21" y="3"/>
                  </a:lnTo>
                  <a:lnTo>
                    <a:pt x="10" y="10"/>
                  </a:lnTo>
                  <a:lnTo>
                    <a:pt x="3" y="21"/>
                  </a:lnTo>
                  <a:lnTo>
                    <a:pt x="0" y="35"/>
                  </a:lnTo>
                  <a:lnTo>
                    <a:pt x="3" y="48"/>
                  </a:lnTo>
                  <a:lnTo>
                    <a:pt x="10" y="59"/>
                  </a:lnTo>
                  <a:lnTo>
                    <a:pt x="21" y="66"/>
                  </a:lnTo>
                  <a:lnTo>
                    <a:pt x="34" y="69"/>
                  </a:lnTo>
                  <a:lnTo>
                    <a:pt x="47" y="66"/>
                  </a:lnTo>
                  <a:lnTo>
                    <a:pt x="58" y="59"/>
                  </a:lnTo>
                  <a:lnTo>
                    <a:pt x="66" y="48"/>
                  </a:lnTo>
                  <a:lnTo>
                    <a:pt x="68" y="35"/>
                  </a:lnTo>
                  <a:lnTo>
                    <a:pt x="66" y="21"/>
                  </a:lnTo>
                  <a:lnTo>
                    <a:pt x="58" y="10"/>
                  </a:lnTo>
                  <a:lnTo>
                    <a:pt x="47" y="3"/>
                  </a:lnTo>
                  <a:lnTo>
                    <a:pt x="34"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16" name="docshape27">
              <a:extLst>
                <a:ext uri="{FF2B5EF4-FFF2-40B4-BE49-F238E27FC236}">
                  <a16:creationId xmlns:a16="http://schemas.microsoft.com/office/drawing/2014/main" xmlns="" id="{8DC1D984-DE83-431A-9805-410DBF670170}"/>
                </a:ext>
              </a:extLst>
            </p:cNvPr>
            <p:cNvSpPr>
              <a:spLocks/>
            </p:cNvSpPr>
            <p:nvPr/>
          </p:nvSpPr>
          <p:spPr bwMode="auto">
            <a:xfrm>
              <a:off x="5389" y="-1029"/>
              <a:ext cx="69" cy="69"/>
            </a:xfrm>
            <a:custGeom>
              <a:avLst/>
              <a:gdLst>
                <a:gd name="T0" fmla="+- 0 5390 5390"/>
                <a:gd name="T1" fmla="*/ T0 w 69"/>
                <a:gd name="T2" fmla="+- 0 -994 -1029"/>
                <a:gd name="T3" fmla="*/ -994 h 69"/>
                <a:gd name="T4" fmla="+- 0 5393 5390"/>
                <a:gd name="T5" fmla="*/ T4 w 69"/>
                <a:gd name="T6" fmla="+- 0 -1008 -1029"/>
                <a:gd name="T7" fmla="*/ -1008 h 69"/>
                <a:gd name="T8" fmla="+- 0 5400 5390"/>
                <a:gd name="T9" fmla="*/ T8 w 69"/>
                <a:gd name="T10" fmla="+- 0 -1019 -1029"/>
                <a:gd name="T11" fmla="*/ -1019 h 69"/>
                <a:gd name="T12" fmla="+- 0 5411 5390"/>
                <a:gd name="T13" fmla="*/ T12 w 69"/>
                <a:gd name="T14" fmla="+- 0 -1026 -1029"/>
                <a:gd name="T15" fmla="*/ -1026 h 69"/>
                <a:gd name="T16" fmla="+- 0 5424 5390"/>
                <a:gd name="T17" fmla="*/ T16 w 69"/>
                <a:gd name="T18" fmla="+- 0 -1029 -1029"/>
                <a:gd name="T19" fmla="*/ -1029 h 69"/>
                <a:gd name="T20" fmla="+- 0 5437 5390"/>
                <a:gd name="T21" fmla="*/ T20 w 69"/>
                <a:gd name="T22" fmla="+- 0 -1026 -1029"/>
                <a:gd name="T23" fmla="*/ -1026 h 69"/>
                <a:gd name="T24" fmla="+- 0 5448 5390"/>
                <a:gd name="T25" fmla="*/ T24 w 69"/>
                <a:gd name="T26" fmla="+- 0 -1019 -1029"/>
                <a:gd name="T27" fmla="*/ -1019 h 69"/>
                <a:gd name="T28" fmla="+- 0 5456 5390"/>
                <a:gd name="T29" fmla="*/ T28 w 69"/>
                <a:gd name="T30" fmla="+- 0 -1008 -1029"/>
                <a:gd name="T31" fmla="*/ -1008 h 69"/>
                <a:gd name="T32" fmla="+- 0 5458 5390"/>
                <a:gd name="T33" fmla="*/ T32 w 69"/>
                <a:gd name="T34" fmla="+- 0 -994 -1029"/>
                <a:gd name="T35" fmla="*/ -994 h 69"/>
                <a:gd name="T36" fmla="+- 0 5456 5390"/>
                <a:gd name="T37" fmla="*/ T36 w 69"/>
                <a:gd name="T38" fmla="+- 0 -981 -1029"/>
                <a:gd name="T39" fmla="*/ -981 h 69"/>
                <a:gd name="T40" fmla="+- 0 5448 5390"/>
                <a:gd name="T41" fmla="*/ T40 w 69"/>
                <a:gd name="T42" fmla="+- 0 -970 -1029"/>
                <a:gd name="T43" fmla="*/ -970 h 69"/>
                <a:gd name="T44" fmla="+- 0 5437 5390"/>
                <a:gd name="T45" fmla="*/ T44 w 69"/>
                <a:gd name="T46" fmla="+- 0 -963 -1029"/>
                <a:gd name="T47" fmla="*/ -963 h 69"/>
                <a:gd name="T48" fmla="+- 0 5424 5390"/>
                <a:gd name="T49" fmla="*/ T48 w 69"/>
                <a:gd name="T50" fmla="+- 0 -960 -1029"/>
                <a:gd name="T51" fmla="*/ -960 h 69"/>
                <a:gd name="T52" fmla="+- 0 5411 5390"/>
                <a:gd name="T53" fmla="*/ T52 w 69"/>
                <a:gd name="T54" fmla="+- 0 -963 -1029"/>
                <a:gd name="T55" fmla="*/ -963 h 69"/>
                <a:gd name="T56" fmla="+- 0 5400 5390"/>
                <a:gd name="T57" fmla="*/ T56 w 69"/>
                <a:gd name="T58" fmla="+- 0 -970 -1029"/>
                <a:gd name="T59" fmla="*/ -970 h 69"/>
                <a:gd name="T60" fmla="+- 0 5393 5390"/>
                <a:gd name="T61" fmla="*/ T60 w 69"/>
                <a:gd name="T62" fmla="+- 0 -981 -1029"/>
                <a:gd name="T63" fmla="*/ -981 h 69"/>
                <a:gd name="T64" fmla="+- 0 5390 5390"/>
                <a:gd name="T65" fmla="*/ T64 w 69"/>
                <a:gd name="T66" fmla="+- 0 -994 -1029"/>
                <a:gd name="T67" fmla="*/ -994 h 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69" h="69">
                  <a:moveTo>
                    <a:pt x="0" y="35"/>
                  </a:moveTo>
                  <a:lnTo>
                    <a:pt x="3" y="21"/>
                  </a:lnTo>
                  <a:lnTo>
                    <a:pt x="10" y="10"/>
                  </a:lnTo>
                  <a:lnTo>
                    <a:pt x="21" y="3"/>
                  </a:lnTo>
                  <a:lnTo>
                    <a:pt x="34" y="0"/>
                  </a:lnTo>
                  <a:lnTo>
                    <a:pt x="47" y="3"/>
                  </a:lnTo>
                  <a:lnTo>
                    <a:pt x="58" y="10"/>
                  </a:lnTo>
                  <a:lnTo>
                    <a:pt x="66" y="21"/>
                  </a:lnTo>
                  <a:lnTo>
                    <a:pt x="68" y="35"/>
                  </a:lnTo>
                  <a:lnTo>
                    <a:pt x="66" y="48"/>
                  </a:lnTo>
                  <a:lnTo>
                    <a:pt x="58" y="59"/>
                  </a:lnTo>
                  <a:lnTo>
                    <a:pt x="47" y="66"/>
                  </a:lnTo>
                  <a:lnTo>
                    <a:pt x="34" y="69"/>
                  </a:lnTo>
                  <a:lnTo>
                    <a:pt x="21" y="66"/>
                  </a:lnTo>
                  <a:lnTo>
                    <a:pt x="10" y="59"/>
                  </a:lnTo>
                  <a:lnTo>
                    <a:pt x="3" y="48"/>
                  </a:lnTo>
                  <a:lnTo>
                    <a:pt x="0" y="35"/>
                  </a:lnTo>
                  <a:close/>
                </a:path>
              </a:pathLst>
            </a:custGeom>
            <a:noFill/>
            <a:ln w="6312">
              <a:solidFill>
                <a:srgbClr val="11B259"/>
              </a:solidFill>
              <a:prstDash val="solid"/>
              <a:round/>
              <a:headEnd/>
              <a:tailEnd/>
            </a:ln>
            <a:extLst>
              <a:ext uri="{909E8E84-426E-40DD-AFC4-6F175D3DCCD1}">
                <a14:hiddenFill xmlns:a14="http://schemas.microsoft.com/office/drawing/2010/main" xmlns="">
                  <a:solidFill>
                    <a:srgbClr val="FFFFFF"/>
                  </a:solidFill>
                </a14:hiddenFill>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cxnSp>
          <p:nvCxnSpPr>
            <p:cNvPr id="17" name="Line 170">
              <a:extLst>
                <a:ext uri="{FF2B5EF4-FFF2-40B4-BE49-F238E27FC236}">
                  <a16:creationId xmlns:a16="http://schemas.microsoft.com/office/drawing/2014/main" xmlns="" id="{D0965838-B97C-DC68-858F-150B16100705}"/>
                </a:ext>
              </a:extLst>
            </p:cNvPr>
            <p:cNvCxnSpPr>
              <a:cxnSpLocks noChangeShapeType="1"/>
            </p:cNvCxnSpPr>
            <p:nvPr/>
          </p:nvCxnSpPr>
          <p:spPr bwMode="auto">
            <a:xfrm>
              <a:off x="4400" y="-1990"/>
              <a:ext cx="0" cy="443"/>
            </a:xfrm>
            <a:prstGeom prst="line">
              <a:avLst/>
            </a:prstGeom>
            <a:noFill/>
            <a:ln w="6312">
              <a:solidFill>
                <a:srgbClr val="5C5D60"/>
              </a:solidFill>
              <a:prstDash val="solid"/>
              <a:round/>
              <a:headEnd/>
              <a:tailEnd/>
            </a:ln>
            <a:extLst>
              <a:ext uri="{909E8E84-426E-40DD-AFC4-6F175D3DCCD1}">
                <a14:hiddenFill xmlns:a14="http://schemas.microsoft.com/office/drawing/2010/main" xmlns="">
                  <a:noFill/>
                </a14:hiddenFill>
              </a:ext>
            </a:extLst>
          </p:spPr>
        </p:cxnSp>
        <p:cxnSp>
          <p:nvCxnSpPr>
            <p:cNvPr id="18" name="Line 169">
              <a:extLst>
                <a:ext uri="{FF2B5EF4-FFF2-40B4-BE49-F238E27FC236}">
                  <a16:creationId xmlns:a16="http://schemas.microsoft.com/office/drawing/2014/main" xmlns="" id="{F5B058A7-CE94-DE8B-CA5F-3DEDF828DAB7}"/>
                </a:ext>
              </a:extLst>
            </p:cNvPr>
            <p:cNvCxnSpPr>
              <a:cxnSpLocks noChangeShapeType="1"/>
            </p:cNvCxnSpPr>
            <p:nvPr/>
          </p:nvCxnSpPr>
          <p:spPr bwMode="auto">
            <a:xfrm>
              <a:off x="4400" y="-1159"/>
              <a:ext cx="0" cy="357"/>
            </a:xfrm>
            <a:prstGeom prst="line">
              <a:avLst/>
            </a:prstGeom>
            <a:noFill/>
            <a:ln w="6312">
              <a:solidFill>
                <a:srgbClr val="5C5D60"/>
              </a:solidFill>
              <a:prstDash val="solid"/>
              <a:round/>
              <a:headEnd/>
              <a:tailEnd/>
            </a:ln>
            <a:extLst>
              <a:ext uri="{909E8E84-426E-40DD-AFC4-6F175D3DCCD1}">
                <a14:hiddenFill xmlns:a14="http://schemas.microsoft.com/office/drawing/2010/main" xmlns="">
                  <a:noFill/>
                </a14:hiddenFill>
              </a:ext>
            </a:extLst>
          </p:spPr>
        </p:cxnSp>
        <p:cxnSp>
          <p:nvCxnSpPr>
            <p:cNvPr id="19" name="Line 168">
              <a:extLst>
                <a:ext uri="{FF2B5EF4-FFF2-40B4-BE49-F238E27FC236}">
                  <a16:creationId xmlns:a16="http://schemas.microsoft.com/office/drawing/2014/main" xmlns="" id="{5889644A-51D1-B62B-0AEA-53361D4353A4}"/>
                </a:ext>
              </a:extLst>
            </p:cNvPr>
            <p:cNvCxnSpPr>
              <a:cxnSpLocks noChangeShapeType="1"/>
            </p:cNvCxnSpPr>
            <p:nvPr/>
          </p:nvCxnSpPr>
          <p:spPr bwMode="auto">
            <a:xfrm>
              <a:off x="4400" y="-1530"/>
              <a:ext cx="0" cy="357"/>
            </a:xfrm>
            <a:prstGeom prst="line">
              <a:avLst/>
            </a:prstGeom>
            <a:noFill/>
            <a:ln w="6312">
              <a:solidFill>
                <a:srgbClr val="5C5D60"/>
              </a:solidFill>
              <a:prstDash val="solid"/>
              <a:round/>
              <a:headEnd/>
              <a:tailEnd/>
            </a:ln>
            <a:extLst>
              <a:ext uri="{909E8E84-426E-40DD-AFC4-6F175D3DCCD1}">
                <a14:hiddenFill xmlns:a14="http://schemas.microsoft.com/office/drawing/2010/main" xmlns="">
                  <a:noFill/>
                </a14:hiddenFill>
              </a:ext>
            </a:extLst>
          </p:spPr>
        </p:cxnSp>
        <p:cxnSp>
          <p:nvCxnSpPr>
            <p:cNvPr id="20" name="Line 167">
              <a:extLst>
                <a:ext uri="{FF2B5EF4-FFF2-40B4-BE49-F238E27FC236}">
                  <a16:creationId xmlns:a16="http://schemas.microsoft.com/office/drawing/2014/main" xmlns="" id="{1E71FE6F-5BF4-12D2-340D-4F59BC3EEE1F}"/>
                </a:ext>
              </a:extLst>
            </p:cNvPr>
            <p:cNvCxnSpPr>
              <a:cxnSpLocks noChangeShapeType="1"/>
            </p:cNvCxnSpPr>
            <p:nvPr/>
          </p:nvCxnSpPr>
          <p:spPr bwMode="auto">
            <a:xfrm>
              <a:off x="4400" y="-786"/>
              <a:ext cx="0" cy="357"/>
            </a:xfrm>
            <a:prstGeom prst="line">
              <a:avLst/>
            </a:prstGeom>
            <a:noFill/>
            <a:ln w="6312">
              <a:solidFill>
                <a:srgbClr val="5C5D60"/>
              </a:solidFill>
              <a:prstDash val="solid"/>
              <a:round/>
              <a:headEnd/>
              <a:tailEnd/>
            </a:ln>
            <a:extLst>
              <a:ext uri="{909E8E84-426E-40DD-AFC4-6F175D3DCCD1}">
                <a14:hiddenFill xmlns:a14="http://schemas.microsoft.com/office/drawing/2010/main" xmlns="">
                  <a:noFill/>
                </a14:hiddenFill>
              </a:ext>
            </a:extLst>
          </p:spPr>
        </p:cxnSp>
        <p:cxnSp>
          <p:nvCxnSpPr>
            <p:cNvPr id="21" name="Line 166">
              <a:extLst>
                <a:ext uri="{FF2B5EF4-FFF2-40B4-BE49-F238E27FC236}">
                  <a16:creationId xmlns:a16="http://schemas.microsoft.com/office/drawing/2014/main" xmlns="" id="{3BD88D8E-974E-3341-933D-A14368906751}"/>
                </a:ext>
              </a:extLst>
            </p:cNvPr>
            <p:cNvCxnSpPr>
              <a:cxnSpLocks noChangeShapeType="1"/>
            </p:cNvCxnSpPr>
            <p:nvPr/>
          </p:nvCxnSpPr>
          <p:spPr bwMode="auto">
            <a:xfrm>
              <a:off x="4400" y="-410"/>
              <a:ext cx="0" cy="393"/>
            </a:xfrm>
            <a:prstGeom prst="line">
              <a:avLst/>
            </a:prstGeom>
            <a:noFill/>
            <a:ln w="6312">
              <a:solidFill>
                <a:srgbClr val="5C5D60"/>
              </a:solidFill>
              <a:prstDash val="solid"/>
              <a:round/>
              <a:headEnd/>
              <a:tailEnd/>
            </a:ln>
            <a:extLst>
              <a:ext uri="{909E8E84-426E-40DD-AFC4-6F175D3DCCD1}">
                <a14:hiddenFill xmlns:a14="http://schemas.microsoft.com/office/drawing/2010/main" xmlns="">
                  <a:noFill/>
                </a14:hiddenFill>
              </a:ext>
            </a:extLst>
          </p:spPr>
        </p:cxnSp>
        <p:cxnSp>
          <p:nvCxnSpPr>
            <p:cNvPr id="22" name="Line 165">
              <a:extLst>
                <a:ext uri="{FF2B5EF4-FFF2-40B4-BE49-F238E27FC236}">
                  <a16:creationId xmlns:a16="http://schemas.microsoft.com/office/drawing/2014/main" xmlns="" id="{6EEE0B89-DD07-0CBE-83F1-19EC0452A8CE}"/>
                </a:ext>
              </a:extLst>
            </p:cNvPr>
            <p:cNvCxnSpPr>
              <a:cxnSpLocks noChangeShapeType="1"/>
            </p:cNvCxnSpPr>
            <p:nvPr/>
          </p:nvCxnSpPr>
          <p:spPr bwMode="auto">
            <a:xfrm>
              <a:off x="4395" y="12"/>
              <a:ext cx="668" cy="0"/>
            </a:xfrm>
            <a:prstGeom prst="line">
              <a:avLst/>
            </a:prstGeom>
            <a:noFill/>
            <a:ln w="6312">
              <a:solidFill>
                <a:srgbClr val="5C5D60"/>
              </a:solidFill>
              <a:prstDash val="solid"/>
              <a:round/>
              <a:headEnd/>
              <a:tailEnd/>
            </a:ln>
            <a:extLst>
              <a:ext uri="{909E8E84-426E-40DD-AFC4-6F175D3DCCD1}">
                <a14:hiddenFill xmlns:a14="http://schemas.microsoft.com/office/drawing/2010/main" xmlns="">
                  <a:noFill/>
                </a14:hiddenFill>
              </a:ext>
            </a:extLst>
          </p:spPr>
        </p:cxnSp>
        <p:cxnSp>
          <p:nvCxnSpPr>
            <p:cNvPr id="23" name="Line 164">
              <a:extLst>
                <a:ext uri="{FF2B5EF4-FFF2-40B4-BE49-F238E27FC236}">
                  <a16:creationId xmlns:a16="http://schemas.microsoft.com/office/drawing/2014/main" xmlns="" id="{DC393BF0-9BFF-3F09-F3D9-C95D2178A3EC}"/>
                </a:ext>
              </a:extLst>
            </p:cNvPr>
            <p:cNvCxnSpPr>
              <a:cxnSpLocks noChangeShapeType="1"/>
            </p:cNvCxnSpPr>
            <p:nvPr/>
          </p:nvCxnSpPr>
          <p:spPr bwMode="auto">
            <a:xfrm>
              <a:off x="5078" y="12"/>
              <a:ext cx="692" cy="0"/>
            </a:xfrm>
            <a:prstGeom prst="line">
              <a:avLst/>
            </a:prstGeom>
            <a:noFill/>
            <a:ln w="6312">
              <a:solidFill>
                <a:srgbClr val="5C5D60"/>
              </a:solidFill>
              <a:prstDash val="solid"/>
              <a:round/>
              <a:headEnd/>
              <a:tailEnd/>
            </a:ln>
            <a:extLst>
              <a:ext uri="{909E8E84-426E-40DD-AFC4-6F175D3DCCD1}">
                <a14:hiddenFill xmlns:a14="http://schemas.microsoft.com/office/drawing/2010/main" xmlns="">
                  <a:noFill/>
                </a14:hiddenFill>
              </a:ext>
            </a:extLst>
          </p:spPr>
        </p:cxnSp>
        <p:cxnSp>
          <p:nvCxnSpPr>
            <p:cNvPr id="24" name="Line 163">
              <a:extLst>
                <a:ext uri="{FF2B5EF4-FFF2-40B4-BE49-F238E27FC236}">
                  <a16:creationId xmlns:a16="http://schemas.microsoft.com/office/drawing/2014/main" xmlns="" id="{23CD6351-2293-8A24-F5B4-B9530FE44BE2}"/>
                </a:ext>
              </a:extLst>
            </p:cNvPr>
            <p:cNvCxnSpPr>
              <a:cxnSpLocks noChangeShapeType="1"/>
            </p:cNvCxnSpPr>
            <p:nvPr/>
          </p:nvCxnSpPr>
          <p:spPr bwMode="auto">
            <a:xfrm>
              <a:off x="5786" y="12"/>
              <a:ext cx="693" cy="0"/>
            </a:xfrm>
            <a:prstGeom prst="line">
              <a:avLst/>
            </a:prstGeom>
            <a:noFill/>
            <a:ln w="6312">
              <a:solidFill>
                <a:srgbClr val="5C5D60"/>
              </a:solidFill>
              <a:prstDash val="solid"/>
              <a:round/>
              <a:headEnd/>
              <a:tailEnd/>
            </a:ln>
            <a:extLst>
              <a:ext uri="{909E8E84-426E-40DD-AFC4-6F175D3DCCD1}">
                <a14:hiddenFill xmlns:a14="http://schemas.microsoft.com/office/drawing/2010/main" xmlns="">
                  <a:noFill/>
                </a14:hiddenFill>
              </a:ext>
            </a:extLst>
          </p:spPr>
        </p:cxnSp>
        <p:cxnSp>
          <p:nvCxnSpPr>
            <p:cNvPr id="25" name="Line 162">
              <a:extLst>
                <a:ext uri="{FF2B5EF4-FFF2-40B4-BE49-F238E27FC236}">
                  <a16:creationId xmlns:a16="http://schemas.microsoft.com/office/drawing/2014/main" xmlns="" id="{4A914D1A-61D1-E92D-1A33-446425FD8AED}"/>
                </a:ext>
              </a:extLst>
            </p:cNvPr>
            <p:cNvCxnSpPr>
              <a:cxnSpLocks noChangeShapeType="1"/>
            </p:cNvCxnSpPr>
            <p:nvPr/>
          </p:nvCxnSpPr>
          <p:spPr bwMode="auto">
            <a:xfrm>
              <a:off x="6496" y="12"/>
              <a:ext cx="693" cy="0"/>
            </a:xfrm>
            <a:prstGeom prst="line">
              <a:avLst/>
            </a:prstGeom>
            <a:noFill/>
            <a:ln w="6312">
              <a:solidFill>
                <a:srgbClr val="5C5D60"/>
              </a:solidFill>
              <a:prstDash val="solid"/>
              <a:round/>
              <a:headEnd/>
              <a:tailEnd/>
            </a:ln>
            <a:extLst>
              <a:ext uri="{909E8E84-426E-40DD-AFC4-6F175D3DCCD1}">
                <a14:hiddenFill xmlns:a14="http://schemas.microsoft.com/office/drawing/2010/main" xmlns="">
                  <a:noFill/>
                </a14:hiddenFill>
              </a:ext>
            </a:extLst>
          </p:spPr>
        </p:cxnSp>
        <p:cxnSp>
          <p:nvCxnSpPr>
            <p:cNvPr id="26" name="Line 161">
              <a:extLst>
                <a:ext uri="{FF2B5EF4-FFF2-40B4-BE49-F238E27FC236}">
                  <a16:creationId xmlns:a16="http://schemas.microsoft.com/office/drawing/2014/main" xmlns="" id="{AFDC495B-AC7B-678F-6032-F8177E57BCF6}"/>
                </a:ext>
              </a:extLst>
            </p:cNvPr>
            <p:cNvCxnSpPr>
              <a:cxnSpLocks noChangeShapeType="1"/>
            </p:cNvCxnSpPr>
            <p:nvPr/>
          </p:nvCxnSpPr>
          <p:spPr bwMode="auto">
            <a:xfrm>
              <a:off x="7206" y="12"/>
              <a:ext cx="693" cy="0"/>
            </a:xfrm>
            <a:prstGeom prst="line">
              <a:avLst/>
            </a:prstGeom>
            <a:noFill/>
            <a:ln w="6312">
              <a:solidFill>
                <a:srgbClr val="5C5D60"/>
              </a:solidFill>
              <a:prstDash val="solid"/>
              <a:round/>
              <a:headEnd/>
              <a:tailEnd/>
            </a:ln>
            <a:extLst>
              <a:ext uri="{909E8E84-426E-40DD-AFC4-6F175D3DCCD1}">
                <a14:hiddenFill xmlns:a14="http://schemas.microsoft.com/office/drawing/2010/main" xmlns="">
                  <a:noFill/>
                </a14:hiddenFill>
              </a:ext>
            </a:extLst>
          </p:spPr>
        </p:cxnSp>
        <p:cxnSp>
          <p:nvCxnSpPr>
            <p:cNvPr id="27" name="Line 160">
              <a:extLst>
                <a:ext uri="{FF2B5EF4-FFF2-40B4-BE49-F238E27FC236}">
                  <a16:creationId xmlns:a16="http://schemas.microsoft.com/office/drawing/2014/main" xmlns="" id="{F4615479-C055-E455-C34B-F4B39E8CBE25}"/>
                </a:ext>
              </a:extLst>
            </p:cNvPr>
            <p:cNvCxnSpPr>
              <a:cxnSpLocks noChangeShapeType="1"/>
            </p:cNvCxnSpPr>
            <p:nvPr/>
          </p:nvCxnSpPr>
          <p:spPr bwMode="auto">
            <a:xfrm>
              <a:off x="8220" y="-1008"/>
              <a:ext cx="0" cy="0"/>
            </a:xfrm>
            <a:prstGeom prst="line">
              <a:avLst/>
            </a:prstGeom>
            <a:noFill/>
            <a:ln w="6312">
              <a:solidFill>
                <a:srgbClr val="D1D3D4"/>
              </a:solidFill>
              <a:prstDash val="solid"/>
              <a:round/>
              <a:headEnd/>
              <a:tailEnd/>
            </a:ln>
            <a:extLst>
              <a:ext uri="{909E8E84-426E-40DD-AFC4-6F175D3DCCD1}">
                <a14:hiddenFill xmlns:a14="http://schemas.microsoft.com/office/drawing/2010/main" xmlns="">
                  <a:noFill/>
                </a14:hiddenFill>
              </a:ext>
            </a:extLst>
          </p:spPr>
        </p:cxnSp>
        <p:sp>
          <p:nvSpPr>
            <p:cNvPr id="28" name="docshape28">
              <a:extLst>
                <a:ext uri="{FF2B5EF4-FFF2-40B4-BE49-F238E27FC236}">
                  <a16:creationId xmlns:a16="http://schemas.microsoft.com/office/drawing/2014/main" xmlns="" id="{344FBC59-562A-D0C1-8A17-B0E859BEA9A9}"/>
                </a:ext>
              </a:extLst>
            </p:cNvPr>
            <p:cNvSpPr>
              <a:spLocks/>
            </p:cNvSpPr>
            <p:nvPr/>
          </p:nvSpPr>
          <p:spPr bwMode="auto">
            <a:xfrm>
              <a:off x="8192" y="-1035"/>
              <a:ext cx="53" cy="53"/>
            </a:xfrm>
            <a:custGeom>
              <a:avLst/>
              <a:gdLst>
                <a:gd name="T0" fmla="+- 0 8233 8192"/>
                <a:gd name="T1" fmla="*/ T0 w 53"/>
                <a:gd name="T2" fmla="+- 0 -1035 -1035"/>
                <a:gd name="T3" fmla="*/ -1035 h 53"/>
                <a:gd name="T4" fmla="+- 0 8218 8192"/>
                <a:gd name="T5" fmla="*/ T4 w 53"/>
                <a:gd name="T6" fmla="+- 0 -1035 -1035"/>
                <a:gd name="T7" fmla="*/ -1035 h 53"/>
                <a:gd name="T8" fmla="+- 0 8204 8192"/>
                <a:gd name="T9" fmla="*/ T8 w 53"/>
                <a:gd name="T10" fmla="+- 0 -1035 -1035"/>
                <a:gd name="T11" fmla="*/ -1035 h 53"/>
                <a:gd name="T12" fmla="+- 0 8192 8192"/>
                <a:gd name="T13" fmla="*/ T12 w 53"/>
                <a:gd name="T14" fmla="+- 0 -1023 -1035"/>
                <a:gd name="T15" fmla="*/ -1023 h 53"/>
                <a:gd name="T16" fmla="+- 0 8192 8192"/>
                <a:gd name="T17" fmla="*/ T16 w 53"/>
                <a:gd name="T18" fmla="+- 0 -994 -1035"/>
                <a:gd name="T19" fmla="*/ -994 h 53"/>
                <a:gd name="T20" fmla="+- 0 8204 8192"/>
                <a:gd name="T21" fmla="*/ T20 w 53"/>
                <a:gd name="T22" fmla="+- 0 -982 -1035"/>
                <a:gd name="T23" fmla="*/ -982 h 53"/>
                <a:gd name="T24" fmla="+- 0 8233 8192"/>
                <a:gd name="T25" fmla="*/ T24 w 53"/>
                <a:gd name="T26" fmla="+- 0 -982 -1035"/>
                <a:gd name="T27" fmla="*/ -982 h 53"/>
                <a:gd name="T28" fmla="+- 0 8244 8192"/>
                <a:gd name="T29" fmla="*/ T28 w 53"/>
                <a:gd name="T30" fmla="+- 0 -994 -1035"/>
                <a:gd name="T31" fmla="*/ -994 h 53"/>
                <a:gd name="T32" fmla="+- 0 8244 8192"/>
                <a:gd name="T33" fmla="*/ T32 w 53"/>
                <a:gd name="T34" fmla="+- 0 -1023 -1035"/>
                <a:gd name="T35" fmla="*/ -1023 h 53"/>
                <a:gd name="T36" fmla="+- 0 8233 8192"/>
                <a:gd name="T37" fmla="*/ T36 w 53"/>
                <a:gd name="T38" fmla="+- 0 -1035 -1035"/>
                <a:gd name="T39" fmla="*/ -1035 h 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3" h="53">
                  <a:moveTo>
                    <a:pt x="41" y="0"/>
                  </a:moveTo>
                  <a:lnTo>
                    <a:pt x="26" y="0"/>
                  </a:lnTo>
                  <a:lnTo>
                    <a:pt x="12" y="0"/>
                  </a:lnTo>
                  <a:lnTo>
                    <a:pt x="0" y="12"/>
                  </a:lnTo>
                  <a:lnTo>
                    <a:pt x="0" y="41"/>
                  </a:lnTo>
                  <a:lnTo>
                    <a:pt x="12" y="53"/>
                  </a:lnTo>
                  <a:lnTo>
                    <a:pt x="41" y="53"/>
                  </a:lnTo>
                  <a:lnTo>
                    <a:pt x="52" y="41"/>
                  </a:lnTo>
                  <a:lnTo>
                    <a:pt x="52" y="12"/>
                  </a:lnTo>
                  <a:lnTo>
                    <a:pt x="41" y="0"/>
                  </a:lnTo>
                  <a:close/>
                </a:path>
              </a:pathLst>
            </a:custGeom>
            <a:solidFill>
              <a:srgbClr val="D1D3D4"/>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sysClr val="windowText" lastClr="000000"/>
                </a:solidFill>
                <a:effectLst/>
                <a:uLnTx/>
                <a:uFillTx/>
              </a:endParaRPr>
            </a:p>
          </p:txBody>
        </p:sp>
        <p:sp>
          <p:nvSpPr>
            <p:cNvPr id="29" name="docshape29">
              <a:extLst>
                <a:ext uri="{FF2B5EF4-FFF2-40B4-BE49-F238E27FC236}">
                  <a16:creationId xmlns:a16="http://schemas.microsoft.com/office/drawing/2014/main" xmlns="" id="{E6F07235-469B-2B26-AFAA-8F58EB3D54E7}"/>
                </a:ext>
              </a:extLst>
            </p:cNvPr>
            <p:cNvSpPr txBox="1">
              <a:spLocks noChangeArrowheads="1"/>
            </p:cNvSpPr>
            <p:nvPr/>
          </p:nvSpPr>
          <p:spPr bwMode="auto">
            <a:xfrm>
              <a:off x="7037" y="-1886"/>
              <a:ext cx="790"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marL="0" marR="11430" lvl="0" indent="0" defTabSz="914400" eaLnBrk="1" fontAlgn="auto" latinLnBrk="0" hangingPunct="1">
                <a:lnSpc>
                  <a:spcPct val="85000"/>
                </a:lnSpc>
                <a:spcBef>
                  <a:spcPts val="65"/>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Customers</a:t>
              </a:r>
              <a:r>
                <a:rPr kumimoji="0" lang="en-US" sz="700" b="0" i="0" u="none" strike="noStrike" kern="0" cap="none" spc="-40" normalizeH="0" baseline="0" noProof="0">
                  <a:ln>
                    <a:noFill/>
                  </a:ln>
                  <a:solidFill>
                    <a:srgbClr val="FFFFFF"/>
                  </a:solidFill>
                  <a:effectLst/>
                  <a:uLnTx/>
                  <a:uFillTx/>
                  <a:latin typeface="Arial" panose="020B0604020202020204" pitchFamily="34" charset="0"/>
                  <a:ea typeface="Arial" panose="020B0604020202020204" pitchFamily="34" charset="0"/>
                </a:rPr>
                <a:t> </a:t>
              </a:r>
              <a:r>
                <a:rPr kumimoji="0" lang="en-US" sz="7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&amp;</a:t>
              </a:r>
              <a:r>
                <a:rPr kumimoji="0" lang="en-US" sz="700" b="0" i="0" u="none" strike="noStrike" kern="0" cap="none" spc="200" normalizeH="0" baseline="0" noProof="0">
                  <a:ln>
                    <a:noFill/>
                  </a:ln>
                  <a:solidFill>
                    <a:srgbClr val="FFFFFF"/>
                  </a:solidFill>
                  <a:effectLst/>
                  <a:uLnTx/>
                  <a:uFillTx/>
                  <a:latin typeface="Arial" panose="020B0604020202020204" pitchFamily="34" charset="0"/>
                  <a:ea typeface="Arial" panose="020B0604020202020204" pitchFamily="34" charset="0"/>
                </a:rPr>
                <a:t> </a:t>
              </a:r>
              <a:r>
                <a:rPr kumimoji="0" lang="en-US" sz="700" b="0" i="0" u="none" strike="noStrike" kern="0" cap="none" spc="-10" normalizeH="0" baseline="0" noProof="0">
                  <a:ln>
                    <a:noFill/>
                  </a:ln>
                  <a:solidFill>
                    <a:srgbClr val="FFFFFF"/>
                  </a:solidFill>
                  <a:effectLst/>
                  <a:uLnTx/>
                  <a:uFillTx/>
                  <a:latin typeface="Arial" panose="020B0604020202020204" pitchFamily="34" charset="0"/>
                  <a:ea typeface="Arial" panose="020B0604020202020204" pitchFamily="34" charset="0"/>
                </a:rPr>
                <a:t>end-users</a:t>
              </a:r>
              <a:endParaRPr kumimoji="0" lang="en-IN" sz="1100" b="0" i="0" u="none" strike="noStrike" kern="0" cap="none" spc="0" normalizeH="0" baseline="0" noProof="0">
                <a:ln>
                  <a:noFill/>
                </a:ln>
                <a:solidFill>
                  <a:sysClr val="windowText" lastClr="000000"/>
                </a:solidFill>
                <a:effectLst/>
                <a:uLnTx/>
                <a:uFillTx/>
                <a:latin typeface="Arial" panose="020B0604020202020204" pitchFamily="34" charset="0"/>
                <a:ea typeface="Arial" panose="020B0604020202020204" pitchFamily="34" charset="0"/>
              </a:endParaRPr>
            </a:p>
          </p:txBody>
        </p:sp>
        <p:sp>
          <p:nvSpPr>
            <p:cNvPr id="30" name="docshape30">
              <a:extLst>
                <a:ext uri="{FF2B5EF4-FFF2-40B4-BE49-F238E27FC236}">
                  <a16:creationId xmlns:a16="http://schemas.microsoft.com/office/drawing/2014/main" xmlns="" id="{28F04843-5C78-DA54-66C7-88132465EADD}"/>
                </a:ext>
              </a:extLst>
            </p:cNvPr>
            <p:cNvSpPr txBox="1">
              <a:spLocks noChangeArrowheads="1"/>
            </p:cNvSpPr>
            <p:nvPr/>
          </p:nvSpPr>
          <p:spPr bwMode="auto">
            <a:xfrm>
              <a:off x="5860" y="-1312"/>
              <a:ext cx="712"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780"/>
                </a:lnSpc>
                <a:spcBef>
                  <a:spcPts val="0"/>
                </a:spcBef>
                <a:spcAft>
                  <a:spcPts val="0"/>
                </a:spcAft>
                <a:buClrTx/>
                <a:buSzTx/>
                <a:buFontTx/>
                <a:buNone/>
                <a:tabLst/>
                <a:defRPr/>
              </a:pPr>
              <a:r>
                <a:rPr kumimoji="0" lang="en-US" sz="700" b="0" i="0" u="none" strike="noStrike" kern="0" cap="none" spc="-10" normalizeH="0" baseline="0" noProof="0">
                  <a:ln>
                    <a:noFill/>
                  </a:ln>
                  <a:solidFill>
                    <a:srgbClr val="FFFFFF"/>
                  </a:solidFill>
                  <a:effectLst/>
                  <a:uLnTx/>
                  <a:uFillTx/>
                  <a:latin typeface="Arial" panose="020B0604020202020204" pitchFamily="34" charset="0"/>
                  <a:ea typeface="Arial" panose="020B0604020202020204" pitchFamily="34" charset="0"/>
                </a:rPr>
                <a:t>Biodiversity</a:t>
              </a:r>
              <a:endParaRPr kumimoji="0" lang="en-IN" sz="1100" b="0" i="0" u="none" strike="noStrike" kern="0" cap="none" spc="0" normalizeH="0" baseline="0" noProof="0">
                <a:ln>
                  <a:noFill/>
                </a:ln>
                <a:solidFill>
                  <a:sysClr val="windowText" lastClr="000000"/>
                </a:solidFill>
                <a:effectLst/>
                <a:uLnTx/>
                <a:uFillTx/>
                <a:latin typeface="Arial" panose="020B0604020202020204" pitchFamily="34" charset="0"/>
                <a:ea typeface="Arial" panose="020B0604020202020204" pitchFamily="34" charset="0"/>
              </a:endParaRPr>
            </a:p>
          </p:txBody>
        </p:sp>
        <p:sp>
          <p:nvSpPr>
            <p:cNvPr id="31" name="docshape31">
              <a:extLst>
                <a:ext uri="{FF2B5EF4-FFF2-40B4-BE49-F238E27FC236}">
                  <a16:creationId xmlns:a16="http://schemas.microsoft.com/office/drawing/2014/main" xmlns="" id="{6E10CEB4-9BAC-E9A2-3DF0-05C8C00BA1F1}"/>
                </a:ext>
              </a:extLst>
            </p:cNvPr>
            <p:cNvSpPr txBox="1">
              <a:spLocks noChangeArrowheads="1"/>
            </p:cNvSpPr>
            <p:nvPr/>
          </p:nvSpPr>
          <p:spPr bwMode="auto">
            <a:xfrm>
              <a:off x="4806" y="-1100"/>
              <a:ext cx="561"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marL="0" marR="9525" lvl="0" indent="0" defTabSz="914400" eaLnBrk="1" fontAlgn="auto" latinLnBrk="0" hangingPunct="1">
                <a:lnSpc>
                  <a:spcPct val="85000"/>
                </a:lnSpc>
                <a:spcBef>
                  <a:spcPts val="65"/>
                </a:spcBef>
                <a:spcAft>
                  <a:spcPts val="0"/>
                </a:spcAft>
                <a:buClrTx/>
                <a:buSzTx/>
                <a:buFontTx/>
                <a:buNone/>
                <a:tabLst/>
                <a:defRPr/>
              </a:pPr>
              <a:r>
                <a:rPr kumimoji="0" lang="en-US" sz="700" b="0" i="0" u="none" strike="noStrike" kern="0" cap="none" spc="-10" normalizeH="0" baseline="0" noProof="0">
                  <a:ln>
                    <a:noFill/>
                  </a:ln>
                  <a:solidFill>
                    <a:srgbClr val="FFFFFF"/>
                  </a:solidFill>
                  <a:effectLst/>
                  <a:uLnTx/>
                  <a:uFillTx/>
                  <a:latin typeface="Arial" panose="020B0604020202020204" pitchFamily="34" charset="0"/>
                  <a:ea typeface="Arial" panose="020B0604020202020204" pitchFamily="34" charset="0"/>
                </a:rPr>
                <a:t>Circular</a:t>
              </a:r>
              <a:r>
                <a:rPr kumimoji="0" lang="en-US" sz="700" b="0" i="0" u="none" strike="noStrike" kern="0" cap="none" spc="200" normalizeH="0" baseline="0" noProof="0">
                  <a:ln>
                    <a:noFill/>
                  </a:ln>
                  <a:solidFill>
                    <a:srgbClr val="FFFFFF"/>
                  </a:solidFill>
                  <a:effectLst/>
                  <a:uLnTx/>
                  <a:uFillTx/>
                  <a:latin typeface="Arial" panose="020B0604020202020204" pitchFamily="34" charset="0"/>
                  <a:ea typeface="Arial" panose="020B0604020202020204" pitchFamily="34" charset="0"/>
                </a:rPr>
                <a:t> </a:t>
              </a:r>
              <a:r>
                <a:rPr kumimoji="0" lang="en-US" sz="700" b="0" i="0" u="none" strike="noStrike" kern="0" cap="none" spc="-10" normalizeH="0" baseline="0" noProof="0">
                  <a:ln>
                    <a:noFill/>
                  </a:ln>
                  <a:solidFill>
                    <a:srgbClr val="FFFFFF"/>
                  </a:solidFill>
                  <a:effectLst/>
                  <a:uLnTx/>
                  <a:uFillTx/>
                  <a:latin typeface="Arial" panose="020B0604020202020204" pitchFamily="34" charset="0"/>
                  <a:ea typeface="Arial" panose="020B0604020202020204" pitchFamily="34" charset="0"/>
                </a:rPr>
                <a:t>economy</a:t>
              </a:r>
              <a:endParaRPr kumimoji="0" lang="en-IN" sz="1100" b="0" i="0" u="none" strike="noStrike" kern="0" cap="none" spc="0" normalizeH="0" baseline="0" noProof="0">
                <a:ln>
                  <a:noFill/>
                </a:ln>
                <a:solidFill>
                  <a:sysClr val="windowText" lastClr="000000"/>
                </a:solidFill>
                <a:effectLst/>
                <a:uLnTx/>
                <a:uFillTx/>
                <a:latin typeface="Arial" panose="020B0604020202020204" pitchFamily="34" charset="0"/>
                <a:ea typeface="Arial" panose="020B0604020202020204" pitchFamily="34" charset="0"/>
              </a:endParaRPr>
            </a:p>
          </p:txBody>
        </p:sp>
        <p:sp>
          <p:nvSpPr>
            <p:cNvPr id="32" name="docshape32">
              <a:extLst>
                <a:ext uri="{FF2B5EF4-FFF2-40B4-BE49-F238E27FC236}">
                  <a16:creationId xmlns:a16="http://schemas.microsoft.com/office/drawing/2014/main" xmlns="" id="{C9F58296-CC6F-4037-15EA-0FF979DB28A8}"/>
                </a:ext>
              </a:extLst>
            </p:cNvPr>
            <p:cNvSpPr txBox="1">
              <a:spLocks noChangeArrowheads="1"/>
            </p:cNvSpPr>
            <p:nvPr/>
          </p:nvSpPr>
          <p:spPr bwMode="auto">
            <a:xfrm>
              <a:off x="6821" y="-1087"/>
              <a:ext cx="699" cy="2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vert="horz" wrap="square" lIns="0" tIns="0" rIns="0" bIns="0" anchor="t" anchorCtr="0" upright="1">
              <a:noAutofit/>
            </a:bodyPr>
            <a:lstStyle/>
            <a:p>
              <a:pPr marL="0" marR="10160" lvl="0" indent="0" defTabSz="914400" eaLnBrk="1" fontAlgn="auto" latinLnBrk="0" hangingPunct="1">
                <a:lnSpc>
                  <a:spcPct val="85000"/>
                </a:lnSpc>
                <a:spcBef>
                  <a:spcPts val="65"/>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Workers</a:t>
              </a:r>
              <a:r>
                <a:rPr kumimoji="0" lang="en-US" sz="700" b="0" i="0" u="none" strike="noStrike" kern="0" cap="none" spc="-50" normalizeH="0" baseline="0" noProof="0">
                  <a:ln>
                    <a:noFill/>
                  </a:ln>
                  <a:solidFill>
                    <a:srgbClr val="FFFFFF"/>
                  </a:solidFill>
                  <a:effectLst/>
                  <a:uLnTx/>
                  <a:uFillTx/>
                  <a:latin typeface="Arial" panose="020B0604020202020204" pitchFamily="34" charset="0"/>
                  <a:ea typeface="Arial" panose="020B0604020202020204" pitchFamily="34" charset="0"/>
                </a:rPr>
                <a:t> </a:t>
              </a:r>
              <a:r>
                <a:rPr kumimoji="0" lang="en-US" sz="7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in</a:t>
              </a:r>
              <a:r>
                <a:rPr kumimoji="0" lang="en-US" sz="700" b="0" i="0" u="none" strike="noStrike" kern="0" cap="none" spc="200" normalizeH="0" baseline="0" noProof="0">
                  <a:ln>
                    <a:noFill/>
                  </a:ln>
                  <a:solidFill>
                    <a:srgbClr val="FFFFFF"/>
                  </a:solidFill>
                  <a:effectLst/>
                  <a:uLnTx/>
                  <a:uFillTx/>
                  <a:latin typeface="Arial" panose="020B0604020202020204" pitchFamily="34" charset="0"/>
                  <a:ea typeface="Arial" panose="020B0604020202020204" pitchFamily="34" charset="0"/>
                </a:rPr>
                <a:t> </a:t>
              </a:r>
              <a:r>
                <a:rPr kumimoji="0" lang="en-US" sz="700" b="0" i="0" u="none" strike="noStrike" kern="0" cap="none" spc="0" normalizeH="0" baseline="0" noProof="0">
                  <a:ln>
                    <a:noFill/>
                  </a:ln>
                  <a:solidFill>
                    <a:srgbClr val="FFFFFF"/>
                  </a:solidFill>
                  <a:effectLst/>
                  <a:uLnTx/>
                  <a:uFillTx/>
                  <a:latin typeface="Arial" panose="020B0604020202020204" pitchFamily="34" charset="0"/>
                  <a:ea typeface="Arial" panose="020B0604020202020204" pitchFamily="34" charset="0"/>
                </a:rPr>
                <a:t>value</a:t>
              </a:r>
              <a:r>
                <a:rPr kumimoji="0" lang="en-US" sz="700" b="0" i="0" u="none" strike="noStrike" kern="0" cap="none" spc="-35" normalizeH="0" baseline="0" noProof="0">
                  <a:ln>
                    <a:noFill/>
                  </a:ln>
                  <a:solidFill>
                    <a:srgbClr val="FFFFFF"/>
                  </a:solidFill>
                  <a:effectLst/>
                  <a:uLnTx/>
                  <a:uFillTx/>
                  <a:latin typeface="Arial" panose="020B0604020202020204" pitchFamily="34" charset="0"/>
                  <a:ea typeface="Arial" panose="020B0604020202020204" pitchFamily="34" charset="0"/>
                </a:rPr>
                <a:t> </a:t>
              </a:r>
              <a:r>
                <a:rPr kumimoji="0" lang="en-US" sz="700" b="0" i="0" u="none" strike="noStrike" kern="0" cap="none" spc="-20" normalizeH="0" baseline="0" noProof="0">
                  <a:ln>
                    <a:noFill/>
                  </a:ln>
                  <a:solidFill>
                    <a:srgbClr val="FFFFFF"/>
                  </a:solidFill>
                  <a:effectLst/>
                  <a:uLnTx/>
                  <a:uFillTx/>
                  <a:latin typeface="Arial" panose="020B0604020202020204" pitchFamily="34" charset="0"/>
                  <a:ea typeface="Arial" panose="020B0604020202020204" pitchFamily="34" charset="0"/>
                </a:rPr>
                <a:t>chain</a:t>
              </a:r>
              <a:endParaRPr kumimoji="0" lang="en-IN" sz="1100" b="0" i="0" u="none" strike="noStrike" kern="0" cap="none" spc="0" normalizeH="0" baseline="0" noProof="0">
                <a:ln>
                  <a:noFill/>
                </a:ln>
                <a:solidFill>
                  <a:sysClr val="windowText" lastClr="000000"/>
                </a:solidFill>
                <a:effectLst/>
                <a:uLnTx/>
                <a:uFillTx/>
                <a:latin typeface="Arial" panose="020B0604020202020204" pitchFamily="34" charset="0"/>
                <a:ea typeface="Arial" panose="020B0604020202020204" pitchFamily="34" charset="0"/>
              </a:endParaRPr>
            </a:p>
          </p:txBody>
        </p:sp>
      </p:grpSp>
      <p:sp>
        <p:nvSpPr>
          <p:cNvPr id="33" name="Rectangle 32">
            <a:extLst>
              <a:ext uri="{FF2B5EF4-FFF2-40B4-BE49-F238E27FC236}">
                <a16:creationId xmlns:a16="http://schemas.microsoft.com/office/drawing/2014/main" xmlns="" id="{2E737D5F-04E2-771B-0D25-B24D41D5163B}"/>
              </a:ext>
            </a:extLst>
          </p:cNvPr>
          <p:cNvSpPr/>
          <p:nvPr/>
        </p:nvSpPr>
        <p:spPr>
          <a:xfrm>
            <a:off x="1304419" y="2529177"/>
            <a:ext cx="2438162" cy="28280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400" dirty="0"/>
              <a:t>Impact Materiality on stakeholders</a:t>
            </a:r>
          </a:p>
          <a:p>
            <a:endParaRPr lang="en-IN" sz="1400" dirty="0"/>
          </a:p>
          <a:p>
            <a:r>
              <a:rPr lang="en-US" sz="1800" dirty="0">
                <a:solidFill>
                  <a:schemeClr val="tx1"/>
                </a:solidFill>
                <a:effectLst/>
                <a:ea typeface="Arial" panose="020B0604020202020204" pitchFamily="34" charset="0"/>
              </a:rPr>
              <a:t>Actual or potential, positive or negative impacts on people or </a:t>
            </a:r>
            <a:r>
              <a:rPr lang="en-US" sz="1800" spc="-10" dirty="0">
                <a:solidFill>
                  <a:schemeClr val="tx1"/>
                </a:solidFill>
                <a:effectLst/>
                <a:ea typeface="Arial" panose="020B0604020202020204" pitchFamily="34" charset="0"/>
              </a:rPr>
              <a:t>the</a:t>
            </a:r>
            <a:r>
              <a:rPr lang="en-US" sz="1800" spc="-50" dirty="0">
                <a:solidFill>
                  <a:schemeClr val="tx1"/>
                </a:solidFill>
                <a:effectLst/>
                <a:ea typeface="Arial" panose="020B0604020202020204" pitchFamily="34" charset="0"/>
              </a:rPr>
              <a:t> </a:t>
            </a:r>
            <a:r>
              <a:rPr lang="en-US" sz="1800" spc="-10" dirty="0">
                <a:solidFill>
                  <a:schemeClr val="tx1"/>
                </a:solidFill>
                <a:effectLst/>
                <a:ea typeface="Arial" panose="020B0604020202020204" pitchFamily="34" charset="0"/>
              </a:rPr>
              <a:t>environment</a:t>
            </a:r>
            <a:r>
              <a:rPr lang="en-US" sz="1800" spc="-45" dirty="0">
                <a:solidFill>
                  <a:schemeClr val="tx1"/>
                </a:solidFill>
                <a:effectLst/>
                <a:ea typeface="Arial" panose="020B0604020202020204" pitchFamily="34" charset="0"/>
              </a:rPr>
              <a:t> </a:t>
            </a:r>
            <a:r>
              <a:rPr lang="en-US" sz="1800" spc="-10" dirty="0">
                <a:solidFill>
                  <a:schemeClr val="tx1"/>
                </a:solidFill>
                <a:effectLst/>
                <a:ea typeface="Arial" panose="020B0604020202020204" pitchFamily="34" charset="0"/>
              </a:rPr>
              <a:t>over</a:t>
            </a:r>
            <a:r>
              <a:rPr lang="en-US" sz="1800" spc="-45" dirty="0">
                <a:solidFill>
                  <a:schemeClr val="tx1"/>
                </a:solidFill>
                <a:effectLst/>
                <a:ea typeface="Arial" panose="020B0604020202020204" pitchFamily="34" charset="0"/>
              </a:rPr>
              <a:t> </a:t>
            </a:r>
            <a:r>
              <a:rPr lang="en-US" sz="1800" spc="-10" dirty="0">
                <a:solidFill>
                  <a:schemeClr val="tx1"/>
                </a:solidFill>
                <a:effectLst/>
                <a:ea typeface="Arial" panose="020B0604020202020204" pitchFamily="34" charset="0"/>
              </a:rPr>
              <a:t>the</a:t>
            </a:r>
            <a:r>
              <a:rPr lang="en-US" sz="1800" spc="-45" dirty="0">
                <a:solidFill>
                  <a:schemeClr val="tx1"/>
                </a:solidFill>
                <a:effectLst/>
                <a:ea typeface="Arial" panose="020B0604020202020204" pitchFamily="34" charset="0"/>
              </a:rPr>
              <a:t> </a:t>
            </a:r>
            <a:r>
              <a:rPr lang="en-US" sz="1800" spc="-10" dirty="0">
                <a:solidFill>
                  <a:schemeClr val="tx1"/>
                </a:solidFill>
                <a:effectLst/>
                <a:ea typeface="Arial" panose="020B0604020202020204" pitchFamily="34" charset="0"/>
              </a:rPr>
              <a:t>short-, </a:t>
            </a:r>
            <a:r>
              <a:rPr lang="en-US" sz="1800" dirty="0">
                <a:solidFill>
                  <a:schemeClr val="tx1"/>
                </a:solidFill>
                <a:effectLst/>
                <a:ea typeface="Arial" panose="020B0604020202020204" pitchFamily="34" charset="0"/>
              </a:rPr>
              <a:t>medium- or long-term</a:t>
            </a:r>
            <a:endParaRPr lang="en-IN" sz="1400" dirty="0">
              <a:solidFill>
                <a:schemeClr val="tx1"/>
              </a:solidFill>
            </a:endParaRPr>
          </a:p>
          <a:p>
            <a:endParaRPr lang="en-IN" dirty="0"/>
          </a:p>
        </p:txBody>
      </p:sp>
      <p:sp>
        <p:nvSpPr>
          <p:cNvPr id="34" name="Rectangle 33">
            <a:extLst>
              <a:ext uri="{FF2B5EF4-FFF2-40B4-BE49-F238E27FC236}">
                <a16:creationId xmlns:a16="http://schemas.microsoft.com/office/drawing/2014/main" xmlns="" id="{4440CE8A-18F4-FF2B-8900-98BEEC3A4CA4}"/>
              </a:ext>
            </a:extLst>
          </p:cNvPr>
          <p:cNvSpPr/>
          <p:nvPr/>
        </p:nvSpPr>
        <p:spPr>
          <a:xfrm>
            <a:off x="8473052" y="2439665"/>
            <a:ext cx="2711791" cy="28198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IN" sz="1400" dirty="0"/>
              <a:t>Financial Materiality on entity</a:t>
            </a:r>
          </a:p>
          <a:p>
            <a:endParaRPr lang="en-IN" sz="1400" dirty="0"/>
          </a:p>
          <a:p>
            <a:pPr marL="166370" marR="220980" indent="-2540">
              <a:lnSpc>
                <a:spcPct val="107000"/>
              </a:lnSpc>
              <a:spcAft>
                <a:spcPts val="0"/>
              </a:spcAft>
            </a:pPr>
            <a:r>
              <a:rPr lang="en-US" sz="1400" dirty="0">
                <a:solidFill>
                  <a:schemeClr val="tx1"/>
                </a:solidFill>
                <a:effectLst/>
                <a:latin typeface="Arial" panose="020B0604020202020204" pitchFamily="34" charset="0"/>
                <a:ea typeface="Arial" panose="020B0604020202020204" pitchFamily="34" charset="0"/>
              </a:rPr>
              <a:t>Generated risks or opportunities that </a:t>
            </a:r>
            <a:r>
              <a:rPr lang="en-US" sz="1400" dirty="0">
                <a:solidFill>
                  <a:schemeClr val="tx1"/>
                </a:solidFill>
                <a:effectLst/>
                <a:latin typeface="Arial Narrow" panose="020B0606020202030204" pitchFamily="34" charset="0"/>
                <a:ea typeface="Arial" panose="020B0604020202020204" pitchFamily="34" charset="0"/>
              </a:rPr>
              <a:t>inﬂuence or are likely to inﬂuence the</a:t>
            </a:r>
            <a:r>
              <a:rPr lang="en-US" sz="1400" spc="200" dirty="0">
                <a:solidFill>
                  <a:schemeClr val="tx1"/>
                </a:solidFill>
                <a:effectLst/>
                <a:latin typeface="Arial Narrow" panose="020B0606020202030204" pitchFamily="34" charset="0"/>
                <a:ea typeface="Arial" panose="020B0604020202020204" pitchFamily="34" charset="0"/>
              </a:rPr>
              <a:t> </a:t>
            </a:r>
            <a:r>
              <a:rPr lang="en-US" sz="1400" dirty="0">
                <a:solidFill>
                  <a:schemeClr val="tx1"/>
                </a:solidFill>
                <a:effectLst/>
                <a:latin typeface="Arial Narrow" panose="020B0606020202030204" pitchFamily="34" charset="0"/>
                <a:ea typeface="Arial" panose="020B0604020202020204" pitchFamily="34" charset="0"/>
              </a:rPr>
              <a:t>cash ﬂows, development, performance,</a:t>
            </a:r>
            <a:r>
              <a:rPr lang="en-US" sz="1400" spc="200" dirty="0">
                <a:solidFill>
                  <a:schemeClr val="tx1"/>
                </a:solidFill>
                <a:effectLst/>
                <a:latin typeface="Arial Narrow" panose="020B0606020202030204" pitchFamily="34" charset="0"/>
                <a:ea typeface="Arial" panose="020B0604020202020204" pitchFamily="34" charset="0"/>
              </a:rPr>
              <a:t> </a:t>
            </a:r>
            <a:r>
              <a:rPr lang="en-US" sz="1400" spc="-10" dirty="0">
                <a:solidFill>
                  <a:schemeClr val="tx1"/>
                </a:solidFill>
                <a:effectLst/>
                <a:latin typeface="Arial" panose="020B0604020202020204" pitchFamily="34" charset="0"/>
                <a:ea typeface="Arial" panose="020B0604020202020204" pitchFamily="34" charset="0"/>
              </a:rPr>
              <a:t>position,</a:t>
            </a:r>
            <a:r>
              <a:rPr lang="en-US" sz="1400" spc="-85" dirty="0">
                <a:solidFill>
                  <a:schemeClr val="tx1"/>
                </a:solidFill>
                <a:effectLst/>
                <a:latin typeface="Arial" panose="020B0604020202020204" pitchFamily="34" charset="0"/>
                <a:ea typeface="Arial" panose="020B0604020202020204" pitchFamily="34" charset="0"/>
              </a:rPr>
              <a:t> </a:t>
            </a:r>
            <a:r>
              <a:rPr lang="en-US" sz="1400" spc="-10" dirty="0">
                <a:solidFill>
                  <a:schemeClr val="tx1"/>
                </a:solidFill>
                <a:effectLst/>
                <a:latin typeface="Arial" panose="020B0604020202020204" pitchFamily="34" charset="0"/>
                <a:ea typeface="Arial" panose="020B0604020202020204" pitchFamily="34" charset="0"/>
              </a:rPr>
              <a:t>cost</a:t>
            </a:r>
            <a:r>
              <a:rPr lang="en-US" sz="1400" spc="-35" dirty="0">
                <a:solidFill>
                  <a:schemeClr val="tx1"/>
                </a:solidFill>
                <a:effectLst/>
                <a:latin typeface="Arial" panose="020B0604020202020204" pitchFamily="34" charset="0"/>
                <a:ea typeface="Arial" panose="020B0604020202020204" pitchFamily="34" charset="0"/>
              </a:rPr>
              <a:t> </a:t>
            </a:r>
            <a:r>
              <a:rPr lang="en-US" sz="1400" spc="-10" dirty="0">
                <a:solidFill>
                  <a:schemeClr val="tx1"/>
                </a:solidFill>
                <a:effectLst/>
                <a:latin typeface="Arial" panose="020B0604020202020204" pitchFamily="34" charset="0"/>
                <a:ea typeface="Arial" panose="020B0604020202020204" pitchFamily="34" charset="0"/>
              </a:rPr>
              <a:t>of</a:t>
            </a:r>
            <a:r>
              <a:rPr lang="en-US" sz="1400" spc="-35" dirty="0">
                <a:solidFill>
                  <a:schemeClr val="tx1"/>
                </a:solidFill>
                <a:effectLst/>
                <a:latin typeface="Arial" panose="020B0604020202020204" pitchFamily="34" charset="0"/>
                <a:ea typeface="Arial" panose="020B0604020202020204" pitchFamily="34" charset="0"/>
              </a:rPr>
              <a:t> </a:t>
            </a:r>
            <a:r>
              <a:rPr lang="en-US" sz="1400" spc="-10" dirty="0">
                <a:solidFill>
                  <a:schemeClr val="tx1"/>
                </a:solidFill>
                <a:effectLst/>
                <a:latin typeface="Arial" panose="020B0604020202020204" pitchFamily="34" charset="0"/>
                <a:ea typeface="Arial" panose="020B0604020202020204" pitchFamily="34" charset="0"/>
              </a:rPr>
              <a:t>capital</a:t>
            </a:r>
            <a:r>
              <a:rPr lang="en-US" sz="1400" spc="-35" dirty="0">
                <a:solidFill>
                  <a:schemeClr val="tx1"/>
                </a:solidFill>
                <a:effectLst/>
                <a:latin typeface="Arial" panose="020B0604020202020204" pitchFamily="34" charset="0"/>
                <a:ea typeface="Arial" panose="020B0604020202020204" pitchFamily="34" charset="0"/>
              </a:rPr>
              <a:t> </a:t>
            </a:r>
            <a:r>
              <a:rPr lang="en-US" sz="1400" spc="-10" dirty="0">
                <a:solidFill>
                  <a:schemeClr val="tx1"/>
                </a:solidFill>
                <a:effectLst/>
                <a:latin typeface="Arial" panose="020B0604020202020204" pitchFamily="34" charset="0"/>
                <a:ea typeface="Arial" panose="020B0604020202020204" pitchFamily="34" charset="0"/>
              </a:rPr>
              <a:t>or</a:t>
            </a:r>
            <a:r>
              <a:rPr lang="en-US" sz="1400" spc="-35" dirty="0">
                <a:solidFill>
                  <a:schemeClr val="tx1"/>
                </a:solidFill>
                <a:effectLst/>
                <a:latin typeface="Arial" panose="020B0604020202020204" pitchFamily="34" charset="0"/>
                <a:ea typeface="Arial" panose="020B0604020202020204" pitchFamily="34" charset="0"/>
              </a:rPr>
              <a:t> </a:t>
            </a:r>
            <a:r>
              <a:rPr lang="en-US" sz="1400" spc="-10" dirty="0">
                <a:solidFill>
                  <a:schemeClr val="tx1"/>
                </a:solidFill>
                <a:effectLst/>
                <a:latin typeface="Arial" panose="020B0604020202020204" pitchFamily="34" charset="0"/>
                <a:ea typeface="Arial" panose="020B0604020202020204" pitchFamily="34" charset="0"/>
              </a:rPr>
              <a:t>access</a:t>
            </a:r>
            <a:r>
              <a:rPr lang="en-US" sz="1400" spc="-35" dirty="0">
                <a:solidFill>
                  <a:schemeClr val="tx1"/>
                </a:solidFill>
                <a:effectLst/>
                <a:latin typeface="Arial" panose="020B0604020202020204" pitchFamily="34" charset="0"/>
                <a:ea typeface="Arial" panose="020B0604020202020204" pitchFamily="34" charset="0"/>
              </a:rPr>
              <a:t> </a:t>
            </a:r>
            <a:r>
              <a:rPr lang="en-US" sz="1400" spc="-10" dirty="0">
                <a:solidFill>
                  <a:schemeClr val="tx1"/>
                </a:solidFill>
                <a:effectLst/>
                <a:latin typeface="Arial" panose="020B0604020202020204" pitchFamily="34" charset="0"/>
                <a:ea typeface="Arial" panose="020B0604020202020204" pitchFamily="34" charset="0"/>
              </a:rPr>
              <a:t>to </a:t>
            </a:r>
            <a:r>
              <a:rPr lang="en-US" sz="1400" dirty="0">
                <a:solidFill>
                  <a:schemeClr val="tx1"/>
                </a:solidFill>
                <a:effectLst/>
                <a:latin typeface="Arial Narrow" panose="020B0606020202030204" pitchFamily="34" charset="0"/>
                <a:ea typeface="Arial" panose="020B0604020202020204" pitchFamily="34" charset="0"/>
              </a:rPr>
              <a:t>finance in the short-, medium- or </a:t>
            </a:r>
            <a:r>
              <a:rPr lang="en-US" sz="1400" dirty="0">
                <a:solidFill>
                  <a:schemeClr val="tx1"/>
                </a:solidFill>
                <a:effectLst/>
                <a:latin typeface="Arial" panose="020B0604020202020204" pitchFamily="34" charset="0"/>
                <a:ea typeface="Arial" panose="020B0604020202020204" pitchFamily="34" charset="0"/>
              </a:rPr>
              <a:t>long-term,</a:t>
            </a:r>
            <a:r>
              <a:rPr lang="en-US" sz="1400" spc="-35" dirty="0">
                <a:solidFill>
                  <a:schemeClr val="tx1"/>
                </a:solidFill>
                <a:effectLst/>
                <a:latin typeface="Arial" panose="020B0604020202020204" pitchFamily="34" charset="0"/>
                <a:ea typeface="Arial" panose="020B0604020202020204" pitchFamily="34" charset="0"/>
              </a:rPr>
              <a:t> </a:t>
            </a:r>
            <a:r>
              <a:rPr lang="en-US" sz="1400" dirty="0">
                <a:solidFill>
                  <a:schemeClr val="tx1"/>
                </a:solidFill>
                <a:effectLst/>
                <a:latin typeface="Arial" panose="020B0604020202020204" pitchFamily="34" charset="0"/>
                <a:ea typeface="Arial" panose="020B0604020202020204" pitchFamily="34" charset="0"/>
              </a:rPr>
              <a:t>but</a:t>
            </a:r>
            <a:r>
              <a:rPr lang="en-US" sz="1400" spc="20" dirty="0">
                <a:solidFill>
                  <a:schemeClr val="tx1"/>
                </a:solidFill>
                <a:effectLst/>
                <a:latin typeface="Arial" panose="020B0604020202020204" pitchFamily="34" charset="0"/>
                <a:ea typeface="Arial" panose="020B0604020202020204" pitchFamily="34" charset="0"/>
              </a:rPr>
              <a:t> </a:t>
            </a:r>
            <a:r>
              <a:rPr lang="en-US" sz="1400" dirty="0">
                <a:solidFill>
                  <a:schemeClr val="tx1"/>
                </a:solidFill>
                <a:effectLst/>
                <a:latin typeface="Arial" panose="020B0604020202020204" pitchFamily="34" charset="0"/>
                <a:ea typeface="Arial" panose="020B0604020202020204" pitchFamily="34" charset="0"/>
              </a:rPr>
              <a:t>are</a:t>
            </a:r>
            <a:r>
              <a:rPr lang="en-US" sz="1400" spc="15" dirty="0">
                <a:solidFill>
                  <a:schemeClr val="tx1"/>
                </a:solidFill>
                <a:effectLst/>
                <a:latin typeface="Arial" panose="020B0604020202020204" pitchFamily="34" charset="0"/>
                <a:ea typeface="Arial" panose="020B0604020202020204" pitchFamily="34" charset="0"/>
              </a:rPr>
              <a:t> </a:t>
            </a:r>
            <a:r>
              <a:rPr lang="en-US" sz="1400" dirty="0">
                <a:solidFill>
                  <a:schemeClr val="tx1"/>
                </a:solidFill>
                <a:effectLst/>
                <a:latin typeface="Arial" panose="020B0604020202020204" pitchFamily="34" charset="0"/>
                <a:ea typeface="Arial" panose="020B0604020202020204" pitchFamily="34" charset="0"/>
              </a:rPr>
              <a:t>not</a:t>
            </a:r>
            <a:r>
              <a:rPr lang="en-US" sz="1400" spc="20" dirty="0">
                <a:solidFill>
                  <a:schemeClr val="tx1"/>
                </a:solidFill>
                <a:effectLst/>
                <a:latin typeface="Arial" panose="020B0604020202020204" pitchFamily="34" charset="0"/>
                <a:ea typeface="Arial" panose="020B0604020202020204" pitchFamily="34" charset="0"/>
              </a:rPr>
              <a:t> </a:t>
            </a:r>
            <a:r>
              <a:rPr lang="en-US" sz="1400" dirty="0">
                <a:solidFill>
                  <a:schemeClr val="tx1"/>
                </a:solidFill>
                <a:effectLst/>
                <a:latin typeface="Arial" panose="020B0604020202020204" pitchFamily="34" charset="0"/>
                <a:ea typeface="Arial" panose="020B0604020202020204" pitchFamily="34" charset="0"/>
              </a:rPr>
              <a:t>captured</a:t>
            </a:r>
            <a:r>
              <a:rPr lang="en-US" sz="1400" spc="20" dirty="0">
                <a:solidFill>
                  <a:schemeClr val="tx1"/>
                </a:solidFill>
                <a:effectLst/>
                <a:latin typeface="Arial" panose="020B0604020202020204" pitchFamily="34" charset="0"/>
                <a:ea typeface="Arial" panose="020B0604020202020204" pitchFamily="34" charset="0"/>
              </a:rPr>
              <a:t> </a:t>
            </a:r>
            <a:r>
              <a:rPr lang="en-US" sz="1400" spc="-25" dirty="0">
                <a:solidFill>
                  <a:schemeClr val="tx1"/>
                </a:solidFill>
                <a:effectLst/>
                <a:latin typeface="Arial" panose="020B0604020202020204" pitchFamily="34" charset="0"/>
                <a:ea typeface="Arial" panose="020B0604020202020204" pitchFamily="34" charset="0"/>
              </a:rPr>
              <a:t>by </a:t>
            </a:r>
            <a:r>
              <a:rPr lang="en-US" sz="1400" dirty="0">
                <a:solidFill>
                  <a:schemeClr val="tx1"/>
                </a:solidFill>
                <a:effectLst/>
                <a:latin typeface="Arial Narrow" panose="020B0606020202030204" pitchFamily="34" charset="0"/>
                <a:ea typeface="Arial" panose="020B0604020202020204" pitchFamily="34" charset="0"/>
              </a:rPr>
              <a:t>financial</a:t>
            </a:r>
            <a:r>
              <a:rPr lang="en-US" sz="1400" spc="5" dirty="0">
                <a:solidFill>
                  <a:schemeClr val="tx1"/>
                </a:solidFill>
                <a:effectLst/>
                <a:latin typeface="Arial Narrow" panose="020B0606020202030204" pitchFamily="34" charset="0"/>
                <a:ea typeface="Arial" panose="020B0604020202020204" pitchFamily="34" charset="0"/>
              </a:rPr>
              <a:t> </a:t>
            </a:r>
            <a:r>
              <a:rPr lang="en-US" sz="1400" spc="-10" dirty="0">
                <a:solidFill>
                  <a:schemeClr val="tx1"/>
                </a:solidFill>
                <a:effectLst/>
                <a:latin typeface="Arial Narrow" panose="020B0606020202030204" pitchFamily="34" charset="0"/>
                <a:ea typeface="Arial" panose="020B0604020202020204" pitchFamily="34" charset="0"/>
              </a:rPr>
              <a:t>reporting</a:t>
            </a:r>
            <a:endParaRPr lang="en-IN" sz="1400" dirty="0">
              <a:solidFill>
                <a:schemeClr val="tx1"/>
              </a:solidFill>
              <a:effectLst/>
              <a:latin typeface="Arial" panose="020B0604020202020204" pitchFamily="34" charset="0"/>
              <a:ea typeface="Arial" panose="020B0604020202020204" pitchFamily="34" charset="0"/>
            </a:endParaRPr>
          </a:p>
          <a:p>
            <a:endParaRPr lang="en-IN" sz="1400" dirty="0"/>
          </a:p>
        </p:txBody>
      </p:sp>
      <p:sp>
        <p:nvSpPr>
          <p:cNvPr id="35" name="Rectangle 34">
            <a:extLst>
              <a:ext uri="{FF2B5EF4-FFF2-40B4-BE49-F238E27FC236}">
                <a16:creationId xmlns:a16="http://schemas.microsoft.com/office/drawing/2014/main" xmlns="" id="{7C32E501-98A9-ADA2-D38D-B40AFD24FA52}"/>
              </a:ext>
            </a:extLst>
          </p:cNvPr>
          <p:cNvSpPr/>
          <p:nvPr/>
        </p:nvSpPr>
        <p:spPr>
          <a:xfrm>
            <a:off x="3988365" y="2528519"/>
            <a:ext cx="1036943" cy="277899"/>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t>critical</a:t>
            </a:r>
          </a:p>
        </p:txBody>
      </p:sp>
      <p:sp>
        <p:nvSpPr>
          <p:cNvPr id="36" name="Rectangle 35">
            <a:extLst>
              <a:ext uri="{FF2B5EF4-FFF2-40B4-BE49-F238E27FC236}">
                <a16:creationId xmlns:a16="http://schemas.microsoft.com/office/drawing/2014/main" xmlns="" id="{E6B5167F-6327-638F-2024-5E9F79900BB3}"/>
              </a:ext>
            </a:extLst>
          </p:cNvPr>
          <p:cNvSpPr/>
          <p:nvPr/>
        </p:nvSpPr>
        <p:spPr>
          <a:xfrm>
            <a:off x="3978651" y="3057334"/>
            <a:ext cx="1036943" cy="277899"/>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t>Significant</a:t>
            </a:r>
          </a:p>
        </p:txBody>
      </p:sp>
      <p:sp>
        <p:nvSpPr>
          <p:cNvPr id="37" name="Rectangle 36">
            <a:extLst>
              <a:ext uri="{FF2B5EF4-FFF2-40B4-BE49-F238E27FC236}">
                <a16:creationId xmlns:a16="http://schemas.microsoft.com/office/drawing/2014/main" xmlns="" id="{B6C32E54-BDA1-7AD5-0FAF-6DA1491C9801}"/>
              </a:ext>
            </a:extLst>
          </p:cNvPr>
          <p:cNvSpPr/>
          <p:nvPr/>
        </p:nvSpPr>
        <p:spPr>
          <a:xfrm>
            <a:off x="3969582" y="3542939"/>
            <a:ext cx="1036943" cy="277899"/>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t>Important</a:t>
            </a:r>
          </a:p>
        </p:txBody>
      </p:sp>
      <p:sp>
        <p:nvSpPr>
          <p:cNvPr id="38" name="Rectangle 37">
            <a:extLst>
              <a:ext uri="{FF2B5EF4-FFF2-40B4-BE49-F238E27FC236}">
                <a16:creationId xmlns:a16="http://schemas.microsoft.com/office/drawing/2014/main" xmlns="" id="{CA6834D5-9636-3E8A-5861-9E884AC9EC69}"/>
              </a:ext>
            </a:extLst>
          </p:cNvPr>
          <p:cNvSpPr/>
          <p:nvPr/>
        </p:nvSpPr>
        <p:spPr>
          <a:xfrm>
            <a:off x="3989401" y="4077187"/>
            <a:ext cx="1036943" cy="277899"/>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t>Informative</a:t>
            </a:r>
          </a:p>
        </p:txBody>
      </p:sp>
      <p:sp>
        <p:nvSpPr>
          <p:cNvPr id="39" name="Rectangle 38">
            <a:extLst>
              <a:ext uri="{FF2B5EF4-FFF2-40B4-BE49-F238E27FC236}">
                <a16:creationId xmlns:a16="http://schemas.microsoft.com/office/drawing/2014/main" xmlns="" id="{6252807C-AF5D-B75D-7C25-BA2FD8A45560}"/>
              </a:ext>
            </a:extLst>
          </p:cNvPr>
          <p:cNvSpPr/>
          <p:nvPr/>
        </p:nvSpPr>
        <p:spPr>
          <a:xfrm>
            <a:off x="3969581" y="4606002"/>
            <a:ext cx="1036943" cy="27789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1400" dirty="0">
                <a:solidFill>
                  <a:schemeClr val="tx1"/>
                </a:solidFill>
              </a:rPr>
              <a:t>Minimal</a:t>
            </a:r>
          </a:p>
        </p:txBody>
      </p:sp>
    </p:spTree>
    <p:extLst>
      <p:ext uri="{BB962C8B-B14F-4D97-AF65-F5344CB8AC3E}">
        <p14:creationId xmlns:p14="http://schemas.microsoft.com/office/powerpoint/2010/main" xmlns="" val="3079068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3338F5-A4FB-5D9B-30D3-CBFA8C1C3856}"/>
              </a:ext>
            </a:extLst>
          </p:cNvPr>
          <p:cNvSpPr>
            <a:spLocks noGrp="1"/>
          </p:cNvSpPr>
          <p:nvPr>
            <p:ph type="title"/>
          </p:nvPr>
        </p:nvSpPr>
        <p:spPr>
          <a:xfrm>
            <a:off x="838203" y="186018"/>
            <a:ext cx="10515600" cy="549274"/>
          </a:xfrm>
        </p:spPr>
        <p:txBody>
          <a:bodyPr>
            <a:normAutofit/>
          </a:bodyPr>
          <a:lstStyle/>
          <a:p>
            <a:pPr algn="ctr"/>
            <a:r>
              <a:rPr lang="en-IN" sz="3200" b="1" dirty="0"/>
              <a:t>Format of BRSR Core – ESG Attributes</a:t>
            </a:r>
          </a:p>
        </p:txBody>
      </p:sp>
      <p:graphicFrame>
        <p:nvGraphicFramePr>
          <p:cNvPr id="4" name="Table 4">
            <a:extLst>
              <a:ext uri="{FF2B5EF4-FFF2-40B4-BE49-F238E27FC236}">
                <a16:creationId xmlns:a16="http://schemas.microsoft.com/office/drawing/2014/main" xmlns="" id="{06C5EF11-51EA-A739-C0F9-8E3A92B8862D}"/>
              </a:ext>
            </a:extLst>
          </p:cNvPr>
          <p:cNvGraphicFramePr>
            <a:graphicFrameLocks noGrp="1"/>
          </p:cNvGraphicFramePr>
          <p:nvPr>
            <p:ph idx="1"/>
            <p:extLst>
              <p:ext uri="{D42A27DB-BD31-4B8C-83A1-F6EECF244321}">
                <p14:modId xmlns:p14="http://schemas.microsoft.com/office/powerpoint/2010/main" xmlns="" val="1062157147"/>
              </p:ext>
            </p:extLst>
          </p:nvPr>
        </p:nvGraphicFramePr>
        <p:xfrm>
          <a:off x="923044" y="949960"/>
          <a:ext cx="10515597" cy="5425440"/>
        </p:xfrm>
        <a:graphic>
          <a:graphicData uri="http://schemas.openxmlformats.org/drawingml/2006/table">
            <a:tbl>
              <a:tblPr firstRow="1" bandRow="1">
                <a:tableStyleId>{5C22544A-7EE6-4342-B048-85BDC9FD1C3A}</a:tableStyleId>
              </a:tblPr>
              <a:tblGrid>
                <a:gridCol w="840102">
                  <a:extLst>
                    <a:ext uri="{9D8B030D-6E8A-4147-A177-3AD203B41FA5}">
                      <a16:colId xmlns:a16="http://schemas.microsoft.com/office/drawing/2014/main" xmlns="" val="126167711"/>
                    </a:ext>
                  </a:extLst>
                </a:gridCol>
                <a:gridCol w="2497769">
                  <a:extLst>
                    <a:ext uri="{9D8B030D-6E8A-4147-A177-3AD203B41FA5}">
                      <a16:colId xmlns:a16="http://schemas.microsoft.com/office/drawing/2014/main" xmlns="" val="3022687055"/>
                    </a:ext>
                  </a:extLst>
                </a:gridCol>
                <a:gridCol w="1470582">
                  <a:extLst>
                    <a:ext uri="{9D8B030D-6E8A-4147-A177-3AD203B41FA5}">
                      <a16:colId xmlns:a16="http://schemas.microsoft.com/office/drawing/2014/main" xmlns="" val="615943270"/>
                    </a:ext>
                  </a:extLst>
                </a:gridCol>
                <a:gridCol w="5707144">
                  <a:extLst>
                    <a:ext uri="{9D8B030D-6E8A-4147-A177-3AD203B41FA5}">
                      <a16:colId xmlns:a16="http://schemas.microsoft.com/office/drawing/2014/main" xmlns="" val="94725836"/>
                    </a:ext>
                  </a:extLst>
                </a:gridCol>
              </a:tblGrid>
              <a:tr h="370840">
                <a:tc>
                  <a:txBody>
                    <a:bodyPr/>
                    <a:lstStyle/>
                    <a:p>
                      <a:r>
                        <a:rPr lang="en-IN" sz="2000" dirty="0"/>
                        <a:t>Serial No.</a:t>
                      </a:r>
                    </a:p>
                  </a:txBody>
                  <a:tcPr/>
                </a:tc>
                <a:tc>
                  <a:txBody>
                    <a:bodyPr/>
                    <a:lstStyle/>
                    <a:p>
                      <a:r>
                        <a:rPr lang="en-IN" sz="2000" dirty="0"/>
                        <a:t>Attribute</a:t>
                      </a:r>
                    </a:p>
                  </a:txBody>
                  <a:tcPr/>
                </a:tc>
                <a:tc>
                  <a:txBody>
                    <a:bodyPr/>
                    <a:lstStyle/>
                    <a:p>
                      <a:r>
                        <a:rPr lang="en-IN" sz="2000" dirty="0"/>
                        <a:t>Principle No. </a:t>
                      </a:r>
                    </a:p>
                  </a:txBody>
                  <a:tcPr/>
                </a:tc>
                <a:tc>
                  <a:txBody>
                    <a:bodyPr/>
                    <a:lstStyle/>
                    <a:p>
                      <a:r>
                        <a:rPr lang="en-IN" sz="2000" dirty="0"/>
                        <a:t>Parameter</a:t>
                      </a:r>
                    </a:p>
                  </a:txBody>
                  <a:tcPr/>
                </a:tc>
                <a:extLst>
                  <a:ext uri="{0D108BD9-81ED-4DB2-BD59-A6C34878D82A}">
                    <a16:rowId xmlns:a16="http://schemas.microsoft.com/office/drawing/2014/main" xmlns="" val="4149375418"/>
                  </a:ext>
                </a:extLst>
              </a:tr>
              <a:tr h="370840">
                <a:tc>
                  <a:txBody>
                    <a:bodyPr/>
                    <a:lstStyle/>
                    <a:p>
                      <a:r>
                        <a:rPr lang="en-IN" sz="2000" dirty="0"/>
                        <a:t>1</a:t>
                      </a:r>
                    </a:p>
                  </a:txBody>
                  <a:tcPr/>
                </a:tc>
                <a:tc>
                  <a:txBody>
                    <a:bodyPr/>
                    <a:lstStyle/>
                    <a:p>
                      <a:r>
                        <a:rPr lang="en-IN" sz="2000" dirty="0"/>
                        <a:t>GHG footprint</a:t>
                      </a:r>
                    </a:p>
                  </a:txBody>
                  <a:tcPr/>
                </a:tc>
                <a:tc>
                  <a:txBody>
                    <a:bodyPr/>
                    <a:lstStyle/>
                    <a:p>
                      <a:r>
                        <a:rPr lang="en-IN" sz="2000" dirty="0"/>
                        <a:t>6 (Q 7) –</a:t>
                      </a:r>
                    </a:p>
                    <a:p>
                      <a:r>
                        <a:rPr lang="en-IN" sz="2000" dirty="0"/>
                        <a:t>Essential </a:t>
                      </a:r>
                    </a:p>
                  </a:txBody>
                  <a:tcPr/>
                </a:tc>
                <a:tc>
                  <a:txBody>
                    <a:bodyPr/>
                    <a:lstStyle/>
                    <a:p>
                      <a:r>
                        <a:rPr lang="en-IN" sz="2000" dirty="0"/>
                        <a:t>Scope 1 and scope 2 emissions; GHG emission intensity</a:t>
                      </a:r>
                    </a:p>
                  </a:txBody>
                  <a:tcPr/>
                </a:tc>
                <a:extLst>
                  <a:ext uri="{0D108BD9-81ED-4DB2-BD59-A6C34878D82A}">
                    <a16:rowId xmlns:a16="http://schemas.microsoft.com/office/drawing/2014/main" xmlns="" val="436227821"/>
                  </a:ext>
                </a:extLst>
              </a:tr>
              <a:tr h="370840">
                <a:tc>
                  <a:txBody>
                    <a:bodyPr/>
                    <a:lstStyle/>
                    <a:p>
                      <a:r>
                        <a:rPr lang="en-IN" sz="2000" dirty="0"/>
                        <a:t>2</a:t>
                      </a:r>
                    </a:p>
                  </a:txBody>
                  <a:tcPr/>
                </a:tc>
                <a:tc>
                  <a:txBody>
                    <a:bodyPr/>
                    <a:lstStyle/>
                    <a:p>
                      <a:r>
                        <a:rPr lang="en-IN" sz="2000" dirty="0"/>
                        <a:t>Water footprint </a:t>
                      </a:r>
                    </a:p>
                  </a:txBody>
                  <a:tcPr/>
                </a:tc>
                <a:tc>
                  <a:txBody>
                    <a:bodyPr/>
                    <a:lstStyle/>
                    <a:p>
                      <a:r>
                        <a:rPr lang="en-IN" sz="2000" dirty="0"/>
                        <a:t>6 (Q 3 &amp; 4)-</a:t>
                      </a:r>
                    </a:p>
                    <a:p>
                      <a:r>
                        <a:rPr lang="en-IN" sz="2000" dirty="0"/>
                        <a:t>Essential</a:t>
                      </a:r>
                    </a:p>
                  </a:txBody>
                  <a:tcPr/>
                </a:tc>
                <a:tc>
                  <a:txBody>
                    <a:bodyPr/>
                    <a:lstStyle/>
                    <a:p>
                      <a:r>
                        <a:rPr lang="en-IN" sz="2000" dirty="0"/>
                        <a:t>Water consumption from various sources; Water consumption intensity and Water discharge by level of treatment</a:t>
                      </a:r>
                    </a:p>
                  </a:txBody>
                  <a:tcPr/>
                </a:tc>
                <a:extLst>
                  <a:ext uri="{0D108BD9-81ED-4DB2-BD59-A6C34878D82A}">
                    <a16:rowId xmlns:a16="http://schemas.microsoft.com/office/drawing/2014/main" xmlns="" val="2232422102"/>
                  </a:ext>
                </a:extLst>
              </a:tr>
              <a:tr h="370840">
                <a:tc>
                  <a:txBody>
                    <a:bodyPr/>
                    <a:lstStyle/>
                    <a:p>
                      <a:r>
                        <a:rPr lang="en-IN" sz="2000" dirty="0"/>
                        <a:t>3</a:t>
                      </a:r>
                    </a:p>
                  </a:txBody>
                  <a:tcPr/>
                </a:tc>
                <a:tc>
                  <a:txBody>
                    <a:bodyPr/>
                    <a:lstStyle/>
                    <a:p>
                      <a:r>
                        <a:rPr lang="en-IN" sz="2000" dirty="0"/>
                        <a:t>Energy footprint</a:t>
                      </a:r>
                    </a:p>
                  </a:txBody>
                  <a:tcPr/>
                </a:tc>
                <a:tc>
                  <a:txBody>
                    <a:bodyPr/>
                    <a:lstStyle/>
                    <a:p>
                      <a:r>
                        <a:rPr lang="en-IN" sz="2000" dirty="0"/>
                        <a:t>6 (Q 1) –</a:t>
                      </a:r>
                    </a:p>
                    <a:p>
                      <a:r>
                        <a:rPr lang="en-IN" sz="2000" dirty="0"/>
                        <a:t>Essential</a:t>
                      </a:r>
                    </a:p>
                  </a:txBody>
                  <a:tcPr/>
                </a:tc>
                <a:tc>
                  <a:txBody>
                    <a:bodyPr/>
                    <a:lstStyle/>
                    <a:p>
                      <a:r>
                        <a:rPr lang="en-IN" sz="2000" dirty="0"/>
                        <a:t>Energy Consumption in Joules or equivalent -  Non renewable, renewable, purchased electricity &amp; self generated energy; Energy Intensity</a:t>
                      </a:r>
                    </a:p>
                  </a:txBody>
                  <a:tcPr/>
                </a:tc>
                <a:extLst>
                  <a:ext uri="{0D108BD9-81ED-4DB2-BD59-A6C34878D82A}">
                    <a16:rowId xmlns:a16="http://schemas.microsoft.com/office/drawing/2014/main" xmlns="" val="2120872687"/>
                  </a:ext>
                </a:extLst>
              </a:tr>
              <a:tr h="370840">
                <a:tc>
                  <a:txBody>
                    <a:bodyPr/>
                    <a:lstStyle/>
                    <a:p>
                      <a:r>
                        <a:rPr lang="en-IN" sz="2000" dirty="0"/>
                        <a:t>4</a:t>
                      </a:r>
                    </a:p>
                  </a:txBody>
                  <a:tcPr/>
                </a:tc>
                <a:tc>
                  <a:txBody>
                    <a:bodyPr/>
                    <a:lstStyle/>
                    <a:p>
                      <a:r>
                        <a:rPr lang="en-IN" sz="2000" dirty="0"/>
                        <a:t>Embracing Circularity &amp; Waste Management</a:t>
                      </a:r>
                    </a:p>
                  </a:txBody>
                  <a:tcPr/>
                </a:tc>
                <a:tc>
                  <a:txBody>
                    <a:bodyPr/>
                    <a:lstStyle/>
                    <a:p>
                      <a:r>
                        <a:rPr lang="en-IN" sz="2000" dirty="0"/>
                        <a:t>6 (Q 9) - Essential</a:t>
                      </a:r>
                    </a:p>
                  </a:txBody>
                  <a:tcPr/>
                </a:tc>
                <a:tc>
                  <a:txBody>
                    <a:bodyPr/>
                    <a:lstStyle/>
                    <a:p>
                      <a:r>
                        <a:rPr lang="en-IN" sz="2000" dirty="0"/>
                        <a:t>Data relating to Total Waste classified into Plastic Waste, E Waste, Bio Medical Waste etc.; Waste Intensity; Waste disposal and recycling</a:t>
                      </a:r>
                    </a:p>
                  </a:txBody>
                  <a:tcPr/>
                </a:tc>
                <a:extLst>
                  <a:ext uri="{0D108BD9-81ED-4DB2-BD59-A6C34878D82A}">
                    <a16:rowId xmlns:a16="http://schemas.microsoft.com/office/drawing/2014/main" xmlns="" val="2728469279"/>
                  </a:ext>
                </a:extLst>
              </a:tr>
              <a:tr h="370840">
                <a:tc>
                  <a:txBody>
                    <a:bodyPr/>
                    <a:lstStyle/>
                    <a:p>
                      <a:r>
                        <a:rPr lang="en-IN" sz="2000" dirty="0"/>
                        <a:t>5</a:t>
                      </a:r>
                    </a:p>
                  </a:txBody>
                  <a:tcPr/>
                </a:tc>
                <a:tc>
                  <a:txBody>
                    <a:bodyPr/>
                    <a:lstStyle/>
                    <a:p>
                      <a:r>
                        <a:rPr lang="en-IN" sz="2000" dirty="0"/>
                        <a:t>Enhancing employee well- being and safety</a:t>
                      </a:r>
                    </a:p>
                  </a:txBody>
                  <a:tcPr/>
                </a:tc>
                <a:tc>
                  <a:txBody>
                    <a:bodyPr/>
                    <a:lstStyle/>
                    <a:p>
                      <a:r>
                        <a:rPr lang="en-IN" sz="2000" dirty="0"/>
                        <a:t>3 (Q 1c &amp; 11) - Essential</a:t>
                      </a:r>
                    </a:p>
                  </a:txBody>
                  <a:tcPr/>
                </a:tc>
                <a:tc>
                  <a:txBody>
                    <a:bodyPr/>
                    <a:lstStyle/>
                    <a:p>
                      <a:r>
                        <a:rPr lang="en-IN" sz="2000" dirty="0"/>
                        <a:t>Expenditure incurred  on well-being co-related to total revenue of the Company and details of safety related incidents</a:t>
                      </a:r>
                    </a:p>
                  </a:txBody>
                  <a:tcPr/>
                </a:tc>
                <a:extLst>
                  <a:ext uri="{0D108BD9-81ED-4DB2-BD59-A6C34878D82A}">
                    <a16:rowId xmlns:a16="http://schemas.microsoft.com/office/drawing/2014/main" xmlns="" val="1338209970"/>
                  </a:ext>
                </a:extLst>
              </a:tr>
            </a:tbl>
          </a:graphicData>
        </a:graphic>
      </p:graphicFrame>
    </p:spTree>
    <p:extLst>
      <p:ext uri="{BB962C8B-B14F-4D97-AF65-F5344CB8AC3E}">
        <p14:creationId xmlns:p14="http://schemas.microsoft.com/office/powerpoint/2010/main" xmlns="" val="38992323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3338F5-A4FB-5D9B-30D3-CBFA8C1C3856}"/>
              </a:ext>
            </a:extLst>
          </p:cNvPr>
          <p:cNvSpPr>
            <a:spLocks noGrp="1"/>
          </p:cNvSpPr>
          <p:nvPr>
            <p:ph type="title"/>
          </p:nvPr>
        </p:nvSpPr>
        <p:spPr>
          <a:xfrm>
            <a:off x="838203" y="186018"/>
            <a:ext cx="10515600" cy="549274"/>
          </a:xfrm>
        </p:spPr>
        <p:txBody>
          <a:bodyPr>
            <a:normAutofit/>
          </a:bodyPr>
          <a:lstStyle/>
          <a:p>
            <a:pPr algn="ctr"/>
            <a:r>
              <a:rPr lang="en-IN" sz="3200" b="1" dirty="0"/>
              <a:t>Format of BRSR Core –ESG Attributes    (Contd.)</a:t>
            </a:r>
          </a:p>
        </p:txBody>
      </p:sp>
      <p:graphicFrame>
        <p:nvGraphicFramePr>
          <p:cNvPr id="4" name="Table 4">
            <a:extLst>
              <a:ext uri="{FF2B5EF4-FFF2-40B4-BE49-F238E27FC236}">
                <a16:creationId xmlns:a16="http://schemas.microsoft.com/office/drawing/2014/main" xmlns="" id="{06C5EF11-51EA-A739-C0F9-8E3A92B8862D}"/>
              </a:ext>
            </a:extLst>
          </p:cNvPr>
          <p:cNvGraphicFramePr>
            <a:graphicFrameLocks noGrp="1"/>
          </p:cNvGraphicFramePr>
          <p:nvPr>
            <p:ph idx="1"/>
            <p:extLst>
              <p:ext uri="{D42A27DB-BD31-4B8C-83A1-F6EECF244321}">
                <p14:modId xmlns:p14="http://schemas.microsoft.com/office/powerpoint/2010/main" xmlns="" val="3292696688"/>
              </p:ext>
            </p:extLst>
          </p:nvPr>
        </p:nvGraphicFramePr>
        <p:xfrm>
          <a:off x="923044" y="983530"/>
          <a:ext cx="10515597" cy="5029200"/>
        </p:xfrm>
        <a:graphic>
          <a:graphicData uri="http://schemas.openxmlformats.org/drawingml/2006/table">
            <a:tbl>
              <a:tblPr firstRow="1" bandRow="1">
                <a:tableStyleId>{5C22544A-7EE6-4342-B048-85BDC9FD1C3A}</a:tableStyleId>
              </a:tblPr>
              <a:tblGrid>
                <a:gridCol w="840102">
                  <a:extLst>
                    <a:ext uri="{9D8B030D-6E8A-4147-A177-3AD203B41FA5}">
                      <a16:colId xmlns:a16="http://schemas.microsoft.com/office/drawing/2014/main" xmlns="" val="126167711"/>
                    </a:ext>
                  </a:extLst>
                </a:gridCol>
                <a:gridCol w="2372489">
                  <a:extLst>
                    <a:ext uri="{9D8B030D-6E8A-4147-A177-3AD203B41FA5}">
                      <a16:colId xmlns:a16="http://schemas.microsoft.com/office/drawing/2014/main" xmlns="" val="3022687055"/>
                    </a:ext>
                  </a:extLst>
                </a:gridCol>
                <a:gridCol w="1624142">
                  <a:extLst>
                    <a:ext uri="{9D8B030D-6E8A-4147-A177-3AD203B41FA5}">
                      <a16:colId xmlns:a16="http://schemas.microsoft.com/office/drawing/2014/main" xmlns="" val="4034293496"/>
                    </a:ext>
                  </a:extLst>
                </a:gridCol>
                <a:gridCol w="5678864">
                  <a:extLst>
                    <a:ext uri="{9D8B030D-6E8A-4147-A177-3AD203B41FA5}">
                      <a16:colId xmlns:a16="http://schemas.microsoft.com/office/drawing/2014/main" xmlns="" val="94725836"/>
                    </a:ext>
                  </a:extLst>
                </a:gridCol>
              </a:tblGrid>
              <a:tr h="370840">
                <a:tc>
                  <a:txBody>
                    <a:bodyPr/>
                    <a:lstStyle/>
                    <a:p>
                      <a:r>
                        <a:rPr lang="en-IN" sz="2000" dirty="0"/>
                        <a:t>Serial No.</a:t>
                      </a:r>
                    </a:p>
                  </a:txBody>
                  <a:tcPr/>
                </a:tc>
                <a:tc>
                  <a:txBody>
                    <a:bodyPr/>
                    <a:lstStyle/>
                    <a:p>
                      <a:r>
                        <a:rPr lang="en-IN" sz="2000" dirty="0"/>
                        <a:t>Attribute</a:t>
                      </a:r>
                    </a:p>
                  </a:txBody>
                  <a:tcPr/>
                </a:tc>
                <a:tc>
                  <a:txBody>
                    <a:bodyPr/>
                    <a:lstStyle/>
                    <a:p>
                      <a:r>
                        <a:rPr lang="en-IN" sz="2000" dirty="0"/>
                        <a:t>Principle No.</a:t>
                      </a:r>
                    </a:p>
                  </a:txBody>
                  <a:tcPr/>
                </a:tc>
                <a:tc>
                  <a:txBody>
                    <a:bodyPr/>
                    <a:lstStyle/>
                    <a:p>
                      <a:r>
                        <a:rPr lang="en-IN" sz="2000" dirty="0"/>
                        <a:t>Parameter</a:t>
                      </a:r>
                    </a:p>
                  </a:txBody>
                  <a:tcPr/>
                </a:tc>
                <a:extLst>
                  <a:ext uri="{0D108BD9-81ED-4DB2-BD59-A6C34878D82A}">
                    <a16:rowId xmlns:a16="http://schemas.microsoft.com/office/drawing/2014/main" xmlns="" val="4149375418"/>
                  </a:ext>
                </a:extLst>
              </a:tr>
              <a:tr h="370840">
                <a:tc>
                  <a:txBody>
                    <a:bodyPr/>
                    <a:lstStyle/>
                    <a:p>
                      <a:r>
                        <a:rPr lang="en-IN" sz="2000" dirty="0"/>
                        <a:t>6</a:t>
                      </a:r>
                    </a:p>
                  </a:txBody>
                  <a:tcPr/>
                </a:tc>
                <a:tc>
                  <a:txBody>
                    <a:bodyPr/>
                    <a:lstStyle/>
                    <a:p>
                      <a:r>
                        <a:rPr lang="en-IN" sz="2000" dirty="0"/>
                        <a:t>Enabling gender diversity</a:t>
                      </a:r>
                    </a:p>
                  </a:txBody>
                  <a:tcPr/>
                </a:tc>
                <a:tc>
                  <a:txBody>
                    <a:bodyPr/>
                    <a:lstStyle/>
                    <a:p>
                      <a:r>
                        <a:rPr lang="en-IN" sz="2000" dirty="0"/>
                        <a:t>5 (Q 3(b) &amp; 7) - Essential</a:t>
                      </a:r>
                    </a:p>
                  </a:txBody>
                  <a:tcPr/>
                </a:tc>
                <a:tc>
                  <a:txBody>
                    <a:bodyPr/>
                    <a:lstStyle/>
                    <a:p>
                      <a:r>
                        <a:rPr lang="en-IN" sz="2000" dirty="0"/>
                        <a:t>Gross wages paid to females % to total wages &amp; POSH complaints data co-related to complaints upheld &amp; total female employees</a:t>
                      </a:r>
                    </a:p>
                  </a:txBody>
                  <a:tcPr/>
                </a:tc>
                <a:extLst>
                  <a:ext uri="{0D108BD9-81ED-4DB2-BD59-A6C34878D82A}">
                    <a16:rowId xmlns:a16="http://schemas.microsoft.com/office/drawing/2014/main" xmlns="" val="436227821"/>
                  </a:ext>
                </a:extLst>
              </a:tr>
              <a:tr h="370840">
                <a:tc>
                  <a:txBody>
                    <a:bodyPr/>
                    <a:lstStyle/>
                    <a:p>
                      <a:r>
                        <a:rPr lang="en-IN" sz="2000" dirty="0"/>
                        <a:t>7</a:t>
                      </a:r>
                    </a:p>
                  </a:txBody>
                  <a:tcPr/>
                </a:tc>
                <a:tc>
                  <a:txBody>
                    <a:bodyPr/>
                    <a:lstStyle/>
                    <a:p>
                      <a:r>
                        <a:rPr lang="en-IN" sz="2000" dirty="0"/>
                        <a:t>Enabling inclusive development</a:t>
                      </a:r>
                    </a:p>
                  </a:txBody>
                  <a:tcPr/>
                </a:tc>
                <a:tc>
                  <a:txBody>
                    <a:bodyPr/>
                    <a:lstStyle/>
                    <a:p>
                      <a:r>
                        <a:rPr lang="en-IN" sz="2000" dirty="0"/>
                        <a:t>8 (Q 4 &amp; 5) - Essential</a:t>
                      </a:r>
                    </a:p>
                  </a:txBody>
                  <a:tcPr/>
                </a:tc>
                <a:tc>
                  <a:txBody>
                    <a:bodyPr/>
                    <a:lstStyle/>
                    <a:p>
                      <a:r>
                        <a:rPr lang="en-IN" sz="2000" dirty="0"/>
                        <a:t>Input material sourcing from MSME &amp; aspirational districts co-related to total sourcing; job creation in smaller towns co-related to total wages</a:t>
                      </a:r>
                    </a:p>
                  </a:txBody>
                  <a:tcPr/>
                </a:tc>
                <a:extLst>
                  <a:ext uri="{0D108BD9-81ED-4DB2-BD59-A6C34878D82A}">
                    <a16:rowId xmlns:a16="http://schemas.microsoft.com/office/drawing/2014/main" xmlns="" val="2232422102"/>
                  </a:ext>
                </a:extLst>
              </a:tr>
              <a:tr h="370840">
                <a:tc>
                  <a:txBody>
                    <a:bodyPr/>
                    <a:lstStyle/>
                    <a:p>
                      <a:r>
                        <a:rPr lang="en-IN" sz="2000" dirty="0"/>
                        <a:t>8</a:t>
                      </a:r>
                    </a:p>
                  </a:txBody>
                  <a:tcPr/>
                </a:tc>
                <a:tc>
                  <a:txBody>
                    <a:bodyPr/>
                    <a:lstStyle/>
                    <a:p>
                      <a:r>
                        <a:rPr lang="en-IN" sz="2000" dirty="0"/>
                        <a:t>Fairness in engaging with customers &amp; suppliers</a:t>
                      </a:r>
                    </a:p>
                  </a:txBody>
                  <a:tcPr/>
                </a:tc>
                <a:tc>
                  <a:txBody>
                    <a:bodyPr/>
                    <a:lstStyle/>
                    <a:p>
                      <a:r>
                        <a:rPr lang="en-IN" sz="2000" dirty="0"/>
                        <a:t>9 (Q 7) &amp; </a:t>
                      </a:r>
                    </a:p>
                    <a:p>
                      <a:r>
                        <a:rPr lang="en-IN" sz="2000" dirty="0"/>
                        <a:t>1 (Q 8) - Essential </a:t>
                      </a:r>
                    </a:p>
                  </a:txBody>
                  <a:tcPr/>
                </a:tc>
                <a:tc>
                  <a:txBody>
                    <a:bodyPr/>
                    <a:lstStyle/>
                    <a:p>
                      <a:r>
                        <a:rPr lang="en-IN" sz="2000" dirty="0"/>
                        <a:t>% of loss / breach of customer data ; No. of days accounts payable</a:t>
                      </a:r>
                    </a:p>
                  </a:txBody>
                  <a:tcPr/>
                </a:tc>
                <a:extLst>
                  <a:ext uri="{0D108BD9-81ED-4DB2-BD59-A6C34878D82A}">
                    <a16:rowId xmlns:a16="http://schemas.microsoft.com/office/drawing/2014/main" xmlns="" val="2120872687"/>
                  </a:ext>
                </a:extLst>
              </a:tr>
              <a:tr h="370840">
                <a:tc>
                  <a:txBody>
                    <a:bodyPr/>
                    <a:lstStyle/>
                    <a:p>
                      <a:r>
                        <a:rPr lang="en-IN" sz="2000" dirty="0"/>
                        <a:t>9</a:t>
                      </a:r>
                    </a:p>
                  </a:txBody>
                  <a:tcPr/>
                </a:tc>
                <a:tc>
                  <a:txBody>
                    <a:bodyPr/>
                    <a:lstStyle/>
                    <a:p>
                      <a:r>
                        <a:rPr lang="en-IN" sz="2000" dirty="0"/>
                        <a:t>Openness of business</a:t>
                      </a:r>
                    </a:p>
                  </a:txBody>
                  <a:tcPr/>
                </a:tc>
                <a:tc>
                  <a:txBody>
                    <a:bodyPr/>
                    <a:lstStyle/>
                    <a:p>
                      <a:r>
                        <a:rPr lang="en-IN" sz="2000" dirty="0"/>
                        <a:t>1 (Q 9) - Essential</a:t>
                      </a:r>
                    </a:p>
                  </a:txBody>
                  <a:tcPr/>
                </a:tc>
                <a:tc>
                  <a:txBody>
                    <a:bodyPr/>
                    <a:lstStyle/>
                    <a:p>
                      <a:r>
                        <a:rPr lang="en-IN" sz="2000" dirty="0"/>
                        <a:t>Concentration of Purchases &amp; Sales done with trading houses, dealers and related parties; </a:t>
                      </a:r>
                    </a:p>
                    <a:p>
                      <a:r>
                        <a:rPr lang="en-IN" sz="2000" dirty="0"/>
                        <a:t>Share of RPT in %  to total Sales / Purchases /Loans &amp; Advances / Investments</a:t>
                      </a:r>
                    </a:p>
                  </a:txBody>
                  <a:tcPr/>
                </a:tc>
                <a:extLst>
                  <a:ext uri="{0D108BD9-81ED-4DB2-BD59-A6C34878D82A}">
                    <a16:rowId xmlns:a16="http://schemas.microsoft.com/office/drawing/2014/main" xmlns="" val="2728469279"/>
                  </a:ext>
                </a:extLst>
              </a:tr>
            </a:tbl>
          </a:graphicData>
        </a:graphic>
      </p:graphicFrame>
    </p:spTree>
    <p:extLst>
      <p:ext uri="{BB962C8B-B14F-4D97-AF65-F5344CB8AC3E}">
        <p14:creationId xmlns:p14="http://schemas.microsoft.com/office/powerpoint/2010/main" xmlns="" val="35611298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37AF67-C338-9198-9A74-D58ACC6ABA4D}"/>
              </a:ext>
            </a:extLst>
          </p:cNvPr>
          <p:cNvSpPr>
            <a:spLocks noGrp="1"/>
          </p:cNvSpPr>
          <p:nvPr>
            <p:ph type="title"/>
          </p:nvPr>
        </p:nvSpPr>
        <p:spPr/>
        <p:txBody>
          <a:bodyPr/>
          <a:lstStyle/>
          <a:p>
            <a:r>
              <a:rPr lang="en-IN" b="1" dirty="0"/>
              <a:t>BANKING AND FINANCE SECTOR</a:t>
            </a:r>
            <a:r>
              <a:rPr lang="en-IN" dirty="0"/>
              <a:t/>
            </a:r>
            <a:br>
              <a:rPr lang="en-IN" dirty="0"/>
            </a:br>
            <a:endParaRPr lang="en-IN" dirty="0"/>
          </a:p>
        </p:txBody>
      </p:sp>
      <p:sp>
        <p:nvSpPr>
          <p:cNvPr id="3" name="Text Placeholder 2">
            <a:extLst>
              <a:ext uri="{FF2B5EF4-FFF2-40B4-BE49-F238E27FC236}">
                <a16:creationId xmlns:a16="http://schemas.microsoft.com/office/drawing/2014/main" xmlns="" id="{C9C4D667-155F-4333-618B-1226C3769CA1}"/>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xmlns="" id="{734FE233-9995-7536-925C-7105674C4F5C}"/>
              </a:ext>
            </a:extLst>
          </p:cNvPr>
          <p:cNvSpPr>
            <a:spLocks noGrp="1"/>
          </p:cNvSpPr>
          <p:nvPr>
            <p:ph type="sldNum" sz="quarter" idx="12"/>
          </p:nvPr>
        </p:nvSpPr>
        <p:spPr/>
        <p:txBody>
          <a:bodyPr/>
          <a:lstStyle/>
          <a:p>
            <a:fld id="{B824ACC9-2D37-420A-8C2C-B2DE8AA43397}" type="slidenum">
              <a:rPr lang="en-IN" smtClean="0"/>
              <a:pPr/>
              <a:t>78</a:t>
            </a:fld>
            <a:endParaRPr lang="en-IN"/>
          </a:p>
        </p:txBody>
      </p:sp>
    </p:spTree>
    <p:extLst>
      <p:ext uri="{BB962C8B-B14F-4D97-AF65-F5344CB8AC3E}">
        <p14:creationId xmlns:p14="http://schemas.microsoft.com/office/powerpoint/2010/main" xmlns="" val="35701370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480DCE-7060-C20E-0370-D854BCD0C491}"/>
              </a:ext>
            </a:extLst>
          </p:cNvPr>
          <p:cNvSpPr>
            <a:spLocks noGrp="1"/>
          </p:cNvSpPr>
          <p:nvPr>
            <p:ph type="title"/>
          </p:nvPr>
        </p:nvSpPr>
        <p:spPr>
          <a:xfrm>
            <a:off x="838200" y="365126"/>
            <a:ext cx="10515600" cy="775518"/>
          </a:xfrm>
        </p:spPr>
        <p:txBody>
          <a:bodyPr>
            <a:normAutofit/>
          </a:bodyPr>
          <a:lstStyle/>
          <a:p>
            <a:r>
              <a:rPr lang="en-IN" sz="3600" b="1" dirty="0"/>
              <a:t>BANKS AND FINANCE SECTOR ENTITIES IN TOP 1000</a:t>
            </a:r>
          </a:p>
        </p:txBody>
      </p:sp>
      <p:graphicFrame>
        <p:nvGraphicFramePr>
          <p:cNvPr id="4" name="Content Placeholder 3">
            <a:extLst>
              <a:ext uri="{FF2B5EF4-FFF2-40B4-BE49-F238E27FC236}">
                <a16:creationId xmlns:a16="http://schemas.microsoft.com/office/drawing/2014/main" xmlns="" id="{9EA58484-FE03-AA84-093C-4FB78F0878A3}"/>
              </a:ext>
            </a:extLst>
          </p:cNvPr>
          <p:cNvGraphicFramePr>
            <a:graphicFrameLocks noGrp="1"/>
          </p:cNvGraphicFramePr>
          <p:nvPr>
            <p:ph idx="1"/>
          </p:nvPr>
        </p:nvGraphicFramePr>
        <p:xfrm>
          <a:off x="1611984" y="1498862"/>
          <a:ext cx="7729979" cy="4255852"/>
        </p:xfrm>
        <a:graphic>
          <a:graphicData uri="http://schemas.openxmlformats.org/drawingml/2006/table">
            <a:tbl>
              <a:tblPr firstRow="1" bandRow="1">
                <a:tableStyleId>{5C22544A-7EE6-4342-B048-85BDC9FD1C3A}</a:tableStyleId>
              </a:tblPr>
              <a:tblGrid>
                <a:gridCol w="2738859">
                  <a:extLst>
                    <a:ext uri="{9D8B030D-6E8A-4147-A177-3AD203B41FA5}">
                      <a16:colId xmlns:a16="http://schemas.microsoft.com/office/drawing/2014/main" xmlns="" val="2092592337"/>
                    </a:ext>
                  </a:extLst>
                </a:gridCol>
                <a:gridCol w="1549542">
                  <a:extLst>
                    <a:ext uri="{9D8B030D-6E8A-4147-A177-3AD203B41FA5}">
                      <a16:colId xmlns:a16="http://schemas.microsoft.com/office/drawing/2014/main" xmlns="" val="3899671347"/>
                    </a:ext>
                  </a:extLst>
                </a:gridCol>
                <a:gridCol w="1725243">
                  <a:extLst>
                    <a:ext uri="{9D8B030D-6E8A-4147-A177-3AD203B41FA5}">
                      <a16:colId xmlns:a16="http://schemas.microsoft.com/office/drawing/2014/main" xmlns="" val="3857948831"/>
                    </a:ext>
                  </a:extLst>
                </a:gridCol>
                <a:gridCol w="1716335">
                  <a:extLst>
                    <a:ext uri="{9D8B030D-6E8A-4147-A177-3AD203B41FA5}">
                      <a16:colId xmlns:a16="http://schemas.microsoft.com/office/drawing/2014/main" xmlns="" val="2888015832"/>
                    </a:ext>
                  </a:extLst>
                </a:gridCol>
              </a:tblGrid>
              <a:tr h="1515342">
                <a:tc>
                  <a:txBody>
                    <a:bodyPr/>
                    <a:lstStyle/>
                    <a:p>
                      <a:r>
                        <a:rPr lang="en-IN" sz="2200" dirty="0"/>
                        <a:t>Bracket in Top 1000</a:t>
                      </a:r>
                    </a:p>
                  </a:txBody>
                  <a:tcPr/>
                </a:tc>
                <a:tc>
                  <a:txBody>
                    <a:bodyPr/>
                    <a:lstStyle/>
                    <a:p>
                      <a:r>
                        <a:rPr lang="en-IN" sz="2200" dirty="0"/>
                        <a:t>No. of Banks</a:t>
                      </a:r>
                    </a:p>
                  </a:txBody>
                  <a:tcPr/>
                </a:tc>
                <a:tc>
                  <a:txBody>
                    <a:bodyPr/>
                    <a:lstStyle/>
                    <a:p>
                      <a:r>
                        <a:rPr lang="en-IN" sz="2200" dirty="0"/>
                        <a:t>No. of entities other than Bank</a:t>
                      </a:r>
                    </a:p>
                  </a:txBody>
                  <a:tcPr/>
                </a:tc>
                <a:tc>
                  <a:txBody>
                    <a:bodyPr/>
                    <a:lstStyle/>
                    <a:p>
                      <a:r>
                        <a:rPr lang="en-IN" sz="2200" dirty="0"/>
                        <a:t>Total</a:t>
                      </a:r>
                    </a:p>
                  </a:txBody>
                  <a:tcPr/>
                </a:tc>
                <a:extLst>
                  <a:ext uri="{0D108BD9-81ED-4DB2-BD59-A6C34878D82A}">
                    <a16:rowId xmlns:a16="http://schemas.microsoft.com/office/drawing/2014/main" xmlns="" val="1375035397"/>
                  </a:ext>
                </a:extLst>
              </a:tr>
              <a:tr h="548102">
                <a:tc>
                  <a:txBody>
                    <a:bodyPr/>
                    <a:lstStyle/>
                    <a:p>
                      <a:pPr algn="r"/>
                      <a:r>
                        <a:rPr lang="en-IN" sz="2800" dirty="0"/>
                        <a:t>1  -  150</a:t>
                      </a:r>
                    </a:p>
                  </a:txBody>
                  <a:tcPr/>
                </a:tc>
                <a:tc>
                  <a:txBody>
                    <a:bodyPr/>
                    <a:lstStyle/>
                    <a:p>
                      <a:pPr algn="r"/>
                      <a:r>
                        <a:rPr lang="en-IN" sz="2800" dirty="0"/>
                        <a:t>16</a:t>
                      </a:r>
                    </a:p>
                  </a:txBody>
                  <a:tcPr/>
                </a:tc>
                <a:tc>
                  <a:txBody>
                    <a:bodyPr/>
                    <a:lstStyle/>
                    <a:p>
                      <a:pPr algn="r"/>
                      <a:r>
                        <a:rPr lang="en-IN" sz="2800" dirty="0"/>
                        <a:t>6</a:t>
                      </a:r>
                    </a:p>
                  </a:txBody>
                  <a:tcPr/>
                </a:tc>
                <a:tc>
                  <a:txBody>
                    <a:bodyPr/>
                    <a:lstStyle/>
                    <a:p>
                      <a:pPr algn="r"/>
                      <a:r>
                        <a:rPr lang="en-IN" sz="2800" dirty="0"/>
                        <a:t>22</a:t>
                      </a:r>
                    </a:p>
                  </a:txBody>
                  <a:tcPr/>
                </a:tc>
                <a:extLst>
                  <a:ext uri="{0D108BD9-81ED-4DB2-BD59-A6C34878D82A}">
                    <a16:rowId xmlns:a16="http://schemas.microsoft.com/office/drawing/2014/main" xmlns="" val="342731775"/>
                  </a:ext>
                </a:extLst>
              </a:tr>
              <a:tr h="548102">
                <a:tc>
                  <a:txBody>
                    <a:bodyPr/>
                    <a:lstStyle/>
                    <a:p>
                      <a:pPr algn="r"/>
                      <a:r>
                        <a:rPr lang="en-IN" sz="2800" dirty="0"/>
                        <a:t>151 – 250</a:t>
                      </a:r>
                    </a:p>
                  </a:txBody>
                  <a:tcPr/>
                </a:tc>
                <a:tc>
                  <a:txBody>
                    <a:bodyPr/>
                    <a:lstStyle/>
                    <a:p>
                      <a:pPr algn="r"/>
                      <a:r>
                        <a:rPr lang="en-IN" sz="2800" dirty="0"/>
                        <a:t>7</a:t>
                      </a:r>
                    </a:p>
                  </a:txBody>
                  <a:tcPr/>
                </a:tc>
                <a:tc>
                  <a:txBody>
                    <a:bodyPr/>
                    <a:lstStyle/>
                    <a:p>
                      <a:pPr algn="r"/>
                      <a:r>
                        <a:rPr lang="en-IN" sz="2800" dirty="0"/>
                        <a:t>5</a:t>
                      </a:r>
                    </a:p>
                  </a:txBody>
                  <a:tcPr/>
                </a:tc>
                <a:tc>
                  <a:txBody>
                    <a:bodyPr/>
                    <a:lstStyle/>
                    <a:p>
                      <a:pPr algn="r"/>
                      <a:r>
                        <a:rPr lang="en-IN" sz="2800" dirty="0"/>
                        <a:t>12</a:t>
                      </a:r>
                    </a:p>
                  </a:txBody>
                  <a:tcPr/>
                </a:tc>
                <a:extLst>
                  <a:ext uri="{0D108BD9-81ED-4DB2-BD59-A6C34878D82A}">
                    <a16:rowId xmlns:a16="http://schemas.microsoft.com/office/drawing/2014/main" xmlns="" val="1289916045"/>
                  </a:ext>
                </a:extLst>
              </a:tr>
              <a:tr h="548102">
                <a:tc>
                  <a:txBody>
                    <a:bodyPr/>
                    <a:lstStyle/>
                    <a:p>
                      <a:pPr algn="r"/>
                      <a:r>
                        <a:rPr lang="en-IN" sz="2800" dirty="0"/>
                        <a:t>251 – 500</a:t>
                      </a:r>
                    </a:p>
                  </a:txBody>
                  <a:tcPr/>
                </a:tc>
                <a:tc>
                  <a:txBody>
                    <a:bodyPr/>
                    <a:lstStyle/>
                    <a:p>
                      <a:pPr algn="r"/>
                      <a:r>
                        <a:rPr lang="en-IN" sz="2800" dirty="0"/>
                        <a:t>7</a:t>
                      </a:r>
                    </a:p>
                  </a:txBody>
                  <a:tcPr/>
                </a:tc>
                <a:tc>
                  <a:txBody>
                    <a:bodyPr/>
                    <a:lstStyle/>
                    <a:p>
                      <a:pPr algn="r"/>
                      <a:r>
                        <a:rPr lang="en-IN" sz="2800" dirty="0"/>
                        <a:t>5</a:t>
                      </a:r>
                    </a:p>
                  </a:txBody>
                  <a:tcPr/>
                </a:tc>
                <a:tc>
                  <a:txBody>
                    <a:bodyPr/>
                    <a:lstStyle/>
                    <a:p>
                      <a:pPr algn="r"/>
                      <a:r>
                        <a:rPr lang="en-IN" sz="2800" dirty="0"/>
                        <a:t>12</a:t>
                      </a:r>
                    </a:p>
                  </a:txBody>
                  <a:tcPr/>
                </a:tc>
                <a:extLst>
                  <a:ext uri="{0D108BD9-81ED-4DB2-BD59-A6C34878D82A}">
                    <a16:rowId xmlns:a16="http://schemas.microsoft.com/office/drawing/2014/main" xmlns="" val="3459636329"/>
                  </a:ext>
                </a:extLst>
              </a:tr>
              <a:tr h="548102">
                <a:tc>
                  <a:txBody>
                    <a:bodyPr/>
                    <a:lstStyle/>
                    <a:p>
                      <a:pPr algn="r"/>
                      <a:r>
                        <a:rPr lang="en-IN" sz="2800" dirty="0"/>
                        <a:t>501 – 1000</a:t>
                      </a:r>
                    </a:p>
                  </a:txBody>
                  <a:tcPr/>
                </a:tc>
                <a:tc>
                  <a:txBody>
                    <a:bodyPr/>
                    <a:lstStyle/>
                    <a:p>
                      <a:pPr algn="r"/>
                      <a:r>
                        <a:rPr lang="en-IN" sz="2800" dirty="0"/>
                        <a:t>6</a:t>
                      </a:r>
                    </a:p>
                  </a:txBody>
                  <a:tcPr/>
                </a:tc>
                <a:tc>
                  <a:txBody>
                    <a:bodyPr/>
                    <a:lstStyle/>
                    <a:p>
                      <a:pPr algn="r"/>
                      <a:r>
                        <a:rPr lang="en-IN" sz="2800" dirty="0"/>
                        <a:t>6</a:t>
                      </a:r>
                    </a:p>
                  </a:txBody>
                  <a:tcPr/>
                </a:tc>
                <a:tc>
                  <a:txBody>
                    <a:bodyPr/>
                    <a:lstStyle/>
                    <a:p>
                      <a:pPr algn="r"/>
                      <a:r>
                        <a:rPr lang="en-IN" sz="2800" dirty="0"/>
                        <a:t>12</a:t>
                      </a:r>
                    </a:p>
                  </a:txBody>
                  <a:tcPr/>
                </a:tc>
                <a:extLst>
                  <a:ext uri="{0D108BD9-81ED-4DB2-BD59-A6C34878D82A}">
                    <a16:rowId xmlns:a16="http://schemas.microsoft.com/office/drawing/2014/main" xmlns="" val="1191691022"/>
                  </a:ext>
                </a:extLst>
              </a:tr>
              <a:tr h="548102">
                <a:tc>
                  <a:txBody>
                    <a:bodyPr/>
                    <a:lstStyle/>
                    <a:p>
                      <a:pPr algn="r"/>
                      <a:r>
                        <a:rPr lang="en-IN" sz="2800" dirty="0"/>
                        <a:t>Top 1000</a:t>
                      </a:r>
                    </a:p>
                  </a:txBody>
                  <a:tcPr/>
                </a:tc>
                <a:tc>
                  <a:txBody>
                    <a:bodyPr/>
                    <a:lstStyle/>
                    <a:p>
                      <a:pPr algn="r"/>
                      <a:r>
                        <a:rPr lang="en-IN" sz="2800" dirty="0"/>
                        <a:t>36</a:t>
                      </a:r>
                    </a:p>
                  </a:txBody>
                  <a:tcPr/>
                </a:tc>
                <a:tc>
                  <a:txBody>
                    <a:bodyPr/>
                    <a:lstStyle/>
                    <a:p>
                      <a:pPr algn="r"/>
                      <a:r>
                        <a:rPr lang="en-IN" sz="2800" dirty="0"/>
                        <a:t>22</a:t>
                      </a:r>
                    </a:p>
                  </a:txBody>
                  <a:tcPr/>
                </a:tc>
                <a:tc>
                  <a:txBody>
                    <a:bodyPr/>
                    <a:lstStyle/>
                    <a:p>
                      <a:pPr algn="r"/>
                      <a:r>
                        <a:rPr lang="en-IN" sz="2800" dirty="0"/>
                        <a:t>58</a:t>
                      </a:r>
                    </a:p>
                  </a:txBody>
                  <a:tcPr/>
                </a:tc>
                <a:extLst>
                  <a:ext uri="{0D108BD9-81ED-4DB2-BD59-A6C34878D82A}">
                    <a16:rowId xmlns:a16="http://schemas.microsoft.com/office/drawing/2014/main" xmlns="" val="907136822"/>
                  </a:ext>
                </a:extLst>
              </a:tr>
            </a:tbl>
          </a:graphicData>
        </a:graphic>
      </p:graphicFrame>
      <p:sp>
        <p:nvSpPr>
          <p:cNvPr id="3" name="Slide Number Placeholder 2">
            <a:extLst>
              <a:ext uri="{FF2B5EF4-FFF2-40B4-BE49-F238E27FC236}">
                <a16:creationId xmlns:a16="http://schemas.microsoft.com/office/drawing/2014/main" xmlns="" id="{664B49F8-5706-5167-4615-BA3F41B5DCFF}"/>
              </a:ext>
            </a:extLst>
          </p:cNvPr>
          <p:cNvSpPr>
            <a:spLocks noGrp="1"/>
          </p:cNvSpPr>
          <p:nvPr>
            <p:ph type="sldNum" sz="quarter" idx="12"/>
          </p:nvPr>
        </p:nvSpPr>
        <p:spPr/>
        <p:txBody>
          <a:bodyPr/>
          <a:lstStyle/>
          <a:p>
            <a:fld id="{B824ACC9-2D37-420A-8C2C-B2DE8AA43397}" type="slidenum">
              <a:rPr lang="en-IN" smtClean="0"/>
              <a:pPr/>
              <a:t>79</a:t>
            </a:fld>
            <a:endParaRPr lang="en-IN"/>
          </a:p>
        </p:txBody>
      </p:sp>
    </p:spTree>
    <p:extLst>
      <p:ext uri="{BB962C8B-B14F-4D97-AF65-F5344CB8AC3E}">
        <p14:creationId xmlns:p14="http://schemas.microsoft.com/office/powerpoint/2010/main" xmlns="" val="7183914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335E24-C48C-906A-B70E-40AF4905D562}"/>
              </a:ext>
            </a:extLst>
          </p:cNvPr>
          <p:cNvSpPr>
            <a:spLocks noGrp="1"/>
          </p:cNvSpPr>
          <p:nvPr>
            <p:ph type="title"/>
          </p:nvPr>
        </p:nvSpPr>
        <p:spPr>
          <a:xfrm>
            <a:off x="838200" y="365126"/>
            <a:ext cx="10515600" cy="1020614"/>
          </a:xfrm>
        </p:spPr>
        <p:txBody>
          <a:bodyPr/>
          <a:lstStyle/>
          <a:p>
            <a:r>
              <a:rPr lang="en-IN" b="1" dirty="0"/>
              <a:t>Four Pillars of Sustainability</a:t>
            </a:r>
          </a:p>
        </p:txBody>
      </p:sp>
      <p:sp>
        <p:nvSpPr>
          <p:cNvPr id="3" name="Content Placeholder 2">
            <a:extLst>
              <a:ext uri="{FF2B5EF4-FFF2-40B4-BE49-F238E27FC236}">
                <a16:creationId xmlns:a16="http://schemas.microsoft.com/office/drawing/2014/main" xmlns="" id="{7919796C-A0CB-C34D-9A2B-CFC48C0AD128}"/>
              </a:ext>
            </a:extLst>
          </p:cNvPr>
          <p:cNvSpPr>
            <a:spLocks noGrp="1"/>
          </p:cNvSpPr>
          <p:nvPr>
            <p:ph idx="1"/>
          </p:nvPr>
        </p:nvSpPr>
        <p:spPr/>
        <p:txBody>
          <a:bodyPr/>
          <a:lstStyle/>
          <a:p>
            <a:pPr marL="0" indent="0">
              <a:buNone/>
            </a:pPr>
            <a:endParaRPr lang="en-IN" dirty="0"/>
          </a:p>
        </p:txBody>
      </p:sp>
      <p:sp>
        <p:nvSpPr>
          <p:cNvPr id="4" name="Oval 3">
            <a:extLst>
              <a:ext uri="{FF2B5EF4-FFF2-40B4-BE49-F238E27FC236}">
                <a16:creationId xmlns:a16="http://schemas.microsoft.com/office/drawing/2014/main" xmlns="" id="{2AD0C02B-B9BE-1970-EC44-A4AE33A69020}"/>
              </a:ext>
            </a:extLst>
          </p:cNvPr>
          <p:cNvSpPr/>
          <p:nvPr/>
        </p:nvSpPr>
        <p:spPr>
          <a:xfrm>
            <a:off x="3022860" y="2417974"/>
            <a:ext cx="3469064" cy="1815045"/>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ECONOMIC</a:t>
            </a:r>
          </a:p>
        </p:txBody>
      </p:sp>
      <p:sp>
        <p:nvSpPr>
          <p:cNvPr id="9" name="Oval 8">
            <a:extLst>
              <a:ext uri="{FF2B5EF4-FFF2-40B4-BE49-F238E27FC236}">
                <a16:creationId xmlns:a16="http://schemas.microsoft.com/office/drawing/2014/main" xmlns="" id="{09275CB7-DA72-37E2-2326-858000CD5C7E}"/>
              </a:ext>
            </a:extLst>
          </p:cNvPr>
          <p:cNvSpPr/>
          <p:nvPr/>
        </p:nvSpPr>
        <p:spPr>
          <a:xfrm>
            <a:off x="5478936" y="2417974"/>
            <a:ext cx="3271101" cy="1696825"/>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ENVIRONMENT</a:t>
            </a:r>
          </a:p>
        </p:txBody>
      </p:sp>
      <p:sp>
        <p:nvSpPr>
          <p:cNvPr id="10" name="Oval 9">
            <a:extLst>
              <a:ext uri="{FF2B5EF4-FFF2-40B4-BE49-F238E27FC236}">
                <a16:creationId xmlns:a16="http://schemas.microsoft.com/office/drawing/2014/main" xmlns="" id="{44CF90A4-23C7-C152-2018-B8DBDCDA6681}"/>
              </a:ext>
            </a:extLst>
          </p:cNvPr>
          <p:cNvSpPr/>
          <p:nvPr/>
        </p:nvSpPr>
        <p:spPr>
          <a:xfrm>
            <a:off x="3022860" y="3578716"/>
            <a:ext cx="3418789" cy="1815045"/>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SOCIAL	</a:t>
            </a:r>
          </a:p>
        </p:txBody>
      </p:sp>
      <p:sp>
        <p:nvSpPr>
          <p:cNvPr id="11" name="Oval 10">
            <a:extLst>
              <a:ext uri="{FF2B5EF4-FFF2-40B4-BE49-F238E27FC236}">
                <a16:creationId xmlns:a16="http://schemas.microsoft.com/office/drawing/2014/main" xmlns="" id="{D5B46C51-DD8B-CDC1-BD30-A9935A126AA8}"/>
              </a:ext>
            </a:extLst>
          </p:cNvPr>
          <p:cNvSpPr/>
          <p:nvPr/>
        </p:nvSpPr>
        <p:spPr>
          <a:xfrm>
            <a:off x="5478936" y="3637825"/>
            <a:ext cx="3271101" cy="1696825"/>
          </a:xfrm>
          <a:prstGeom prst="ellipse">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GOVERNANCE</a:t>
            </a:r>
          </a:p>
        </p:txBody>
      </p:sp>
      <p:sp>
        <p:nvSpPr>
          <p:cNvPr id="5" name="Footer Placeholder 4">
            <a:extLst>
              <a:ext uri="{FF2B5EF4-FFF2-40B4-BE49-F238E27FC236}">
                <a16:creationId xmlns:a16="http://schemas.microsoft.com/office/drawing/2014/main" xmlns="" id="{69C6B5B8-FD8F-EE97-DF8E-E3A0D95E76A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44338834-E317-83C0-719B-6873C2ECACEE}"/>
              </a:ext>
            </a:extLst>
          </p:cNvPr>
          <p:cNvSpPr>
            <a:spLocks noGrp="1"/>
          </p:cNvSpPr>
          <p:nvPr>
            <p:ph type="sldNum" sz="quarter" idx="12"/>
          </p:nvPr>
        </p:nvSpPr>
        <p:spPr/>
        <p:txBody>
          <a:bodyPr/>
          <a:lstStyle/>
          <a:p>
            <a:fld id="{B824ACC9-2D37-420A-8C2C-B2DE8AA43397}" type="slidenum">
              <a:rPr lang="en-IN" smtClean="0"/>
              <a:pPr/>
              <a:t>8</a:t>
            </a:fld>
            <a:endParaRPr lang="en-IN"/>
          </a:p>
        </p:txBody>
      </p:sp>
    </p:spTree>
    <p:extLst>
      <p:ext uri="{BB962C8B-B14F-4D97-AF65-F5344CB8AC3E}">
        <p14:creationId xmlns:p14="http://schemas.microsoft.com/office/powerpoint/2010/main" xmlns="" val="14520387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A41690-C559-9E4A-577D-45CE6C5C5A02}"/>
              </a:ext>
            </a:extLst>
          </p:cNvPr>
          <p:cNvSpPr>
            <a:spLocks noGrp="1"/>
          </p:cNvSpPr>
          <p:nvPr>
            <p:ph type="title"/>
          </p:nvPr>
        </p:nvSpPr>
        <p:spPr>
          <a:xfrm>
            <a:off x="838200" y="365125"/>
            <a:ext cx="10515600" cy="624689"/>
          </a:xfrm>
        </p:spPr>
        <p:txBody>
          <a:bodyPr>
            <a:normAutofit fontScale="90000"/>
          </a:bodyPr>
          <a:lstStyle/>
          <a:p>
            <a:pPr algn="ctr"/>
            <a:r>
              <a:rPr lang="en-IN" dirty="0"/>
              <a:t>Comparison of Banks – General Information</a:t>
            </a:r>
          </a:p>
        </p:txBody>
      </p:sp>
      <p:graphicFrame>
        <p:nvGraphicFramePr>
          <p:cNvPr id="4" name="Content Placeholder 3">
            <a:extLst>
              <a:ext uri="{FF2B5EF4-FFF2-40B4-BE49-F238E27FC236}">
                <a16:creationId xmlns:a16="http://schemas.microsoft.com/office/drawing/2014/main" xmlns="" id="{7513291C-BCE1-DFAF-986F-FE511450057E}"/>
              </a:ext>
            </a:extLst>
          </p:cNvPr>
          <p:cNvGraphicFramePr>
            <a:graphicFrameLocks noGrp="1"/>
          </p:cNvGraphicFramePr>
          <p:nvPr>
            <p:ph idx="1"/>
          </p:nvPr>
        </p:nvGraphicFramePr>
        <p:xfrm>
          <a:off x="838200" y="1159513"/>
          <a:ext cx="10515600" cy="4264653"/>
        </p:xfrm>
        <a:graphic>
          <a:graphicData uri="http://schemas.openxmlformats.org/drawingml/2006/table">
            <a:tbl>
              <a:tblPr firstRow="1" bandRow="1">
                <a:tableStyleId>{5C22544A-7EE6-4342-B048-85BDC9FD1C3A}</a:tableStyleId>
              </a:tblPr>
              <a:tblGrid>
                <a:gridCol w="792637">
                  <a:extLst>
                    <a:ext uri="{9D8B030D-6E8A-4147-A177-3AD203B41FA5}">
                      <a16:colId xmlns:a16="http://schemas.microsoft.com/office/drawing/2014/main" xmlns="" val="2511575749"/>
                    </a:ext>
                  </a:extLst>
                </a:gridCol>
                <a:gridCol w="2712563">
                  <a:extLst>
                    <a:ext uri="{9D8B030D-6E8A-4147-A177-3AD203B41FA5}">
                      <a16:colId xmlns:a16="http://schemas.microsoft.com/office/drawing/2014/main" xmlns="" val="3779304069"/>
                    </a:ext>
                  </a:extLst>
                </a:gridCol>
                <a:gridCol w="1752600">
                  <a:extLst>
                    <a:ext uri="{9D8B030D-6E8A-4147-A177-3AD203B41FA5}">
                      <a16:colId xmlns:a16="http://schemas.microsoft.com/office/drawing/2014/main" xmlns="" val="4239541331"/>
                    </a:ext>
                  </a:extLst>
                </a:gridCol>
                <a:gridCol w="1752600">
                  <a:extLst>
                    <a:ext uri="{9D8B030D-6E8A-4147-A177-3AD203B41FA5}">
                      <a16:colId xmlns:a16="http://schemas.microsoft.com/office/drawing/2014/main" xmlns="" val="2961042498"/>
                    </a:ext>
                  </a:extLst>
                </a:gridCol>
                <a:gridCol w="1752600">
                  <a:extLst>
                    <a:ext uri="{9D8B030D-6E8A-4147-A177-3AD203B41FA5}">
                      <a16:colId xmlns:a16="http://schemas.microsoft.com/office/drawing/2014/main" xmlns="" val="551306331"/>
                    </a:ext>
                  </a:extLst>
                </a:gridCol>
                <a:gridCol w="1752600">
                  <a:extLst>
                    <a:ext uri="{9D8B030D-6E8A-4147-A177-3AD203B41FA5}">
                      <a16:colId xmlns:a16="http://schemas.microsoft.com/office/drawing/2014/main" xmlns="" val="1068650458"/>
                    </a:ext>
                  </a:extLst>
                </a:gridCol>
              </a:tblGrid>
              <a:tr h="490213">
                <a:tc>
                  <a:txBody>
                    <a:bodyPr/>
                    <a:lstStyle/>
                    <a:p>
                      <a:r>
                        <a:rPr lang="en-IN" dirty="0"/>
                        <a:t>S No.</a:t>
                      </a:r>
                    </a:p>
                  </a:txBody>
                  <a:tcPr/>
                </a:tc>
                <a:tc>
                  <a:txBody>
                    <a:bodyPr/>
                    <a:lstStyle/>
                    <a:p>
                      <a:r>
                        <a:rPr lang="en-IN" dirty="0"/>
                        <a:t>Criteria</a:t>
                      </a:r>
                    </a:p>
                  </a:txBody>
                  <a:tcPr/>
                </a:tc>
                <a:tc>
                  <a:txBody>
                    <a:bodyPr/>
                    <a:lstStyle/>
                    <a:p>
                      <a:r>
                        <a:rPr lang="en-IN" dirty="0"/>
                        <a:t>HDFC Bank</a:t>
                      </a:r>
                    </a:p>
                  </a:txBody>
                  <a:tcPr/>
                </a:tc>
                <a:tc>
                  <a:txBody>
                    <a:bodyPr/>
                    <a:lstStyle/>
                    <a:p>
                      <a:r>
                        <a:rPr lang="en-IN" dirty="0"/>
                        <a:t>ICICI Bank</a:t>
                      </a:r>
                    </a:p>
                  </a:txBody>
                  <a:tcPr/>
                </a:tc>
                <a:tc>
                  <a:txBody>
                    <a:bodyPr/>
                    <a:lstStyle/>
                    <a:p>
                      <a:r>
                        <a:rPr lang="en-IN" dirty="0"/>
                        <a:t>IOB</a:t>
                      </a:r>
                    </a:p>
                  </a:txBody>
                  <a:tcPr/>
                </a:tc>
                <a:tc>
                  <a:txBody>
                    <a:bodyPr/>
                    <a:lstStyle/>
                    <a:p>
                      <a:r>
                        <a:rPr lang="en-IN" dirty="0"/>
                        <a:t>Indian Bank</a:t>
                      </a:r>
                    </a:p>
                  </a:txBody>
                  <a:tcPr/>
                </a:tc>
                <a:extLst>
                  <a:ext uri="{0D108BD9-81ED-4DB2-BD59-A6C34878D82A}">
                    <a16:rowId xmlns:a16="http://schemas.microsoft.com/office/drawing/2014/main" xmlns="" val="1447592105"/>
                  </a:ext>
                </a:extLst>
              </a:tr>
              <a:tr h="370840">
                <a:tc>
                  <a:txBody>
                    <a:bodyPr/>
                    <a:lstStyle/>
                    <a:p>
                      <a:r>
                        <a:rPr lang="en-IN" dirty="0"/>
                        <a:t>1</a:t>
                      </a:r>
                    </a:p>
                  </a:txBody>
                  <a:tcPr/>
                </a:tc>
                <a:tc>
                  <a:txBody>
                    <a:bodyPr/>
                    <a:lstStyle/>
                    <a:p>
                      <a:r>
                        <a:rPr lang="en-IN" dirty="0"/>
                        <a:t>Ranking based on Market Cap (BSE)</a:t>
                      </a:r>
                    </a:p>
                  </a:txBody>
                  <a:tcPr/>
                </a:tc>
                <a:tc>
                  <a:txBody>
                    <a:bodyPr/>
                    <a:lstStyle/>
                    <a:p>
                      <a:pPr algn="r"/>
                      <a:r>
                        <a:rPr lang="en-IN" sz="1800" dirty="0">
                          <a:latin typeface="+mn-lt"/>
                        </a:rPr>
                        <a:t>3</a:t>
                      </a:r>
                    </a:p>
                  </a:txBody>
                  <a:tcPr/>
                </a:tc>
                <a:tc>
                  <a:txBody>
                    <a:bodyPr/>
                    <a:lstStyle/>
                    <a:p>
                      <a:pPr algn="r"/>
                      <a:r>
                        <a:rPr lang="en-IN" sz="1800" dirty="0">
                          <a:latin typeface="+mn-lt"/>
                        </a:rPr>
                        <a:t>4</a:t>
                      </a:r>
                    </a:p>
                  </a:txBody>
                  <a:tcPr/>
                </a:tc>
                <a:tc>
                  <a:txBody>
                    <a:bodyPr/>
                    <a:lstStyle/>
                    <a:p>
                      <a:pPr algn="r"/>
                      <a:r>
                        <a:rPr lang="en-IN" sz="1800" dirty="0">
                          <a:latin typeface="+mn-lt"/>
                        </a:rPr>
                        <a:t>72</a:t>
                      </a:r>
                    </a:p>
                  </a:txBody>
                  <a:tcPr/>
                </a:tc>
                <a:tc>
                  <a:txBody>
                    <a:bodyPr/>
                    <a:lstStyle/>
                    <a:p>
                      <a:pPr algn="r"/>
                      <a:r>
                        <a:rPr lang="en-IN" sz="1800" dirty="0">
                          <a:latin typeface="+mn-lt"/>
                        </a:rPr>
                        <a:t>118</a:t>
                      </a:r>
                    </a:p>
                  </a:txBody>
                  <a:tcPr/>
                </a:tc>
                <a:extLst>
                  <a:ext uri="{0D108BD9-81ED-4DB2-BD59-A6C34878D82A}">
                    <a16:rowId xmlns:a16="http://schemas.microsoft.com/office/drawing/2014/main" xmlns="" val="896556726"/>
                  </a:ext>
                </a:extLst>
              </a:tr>
              <a:tr h="370840">
                <a:tc>
                  <a:txBody>
                    <a:bodyPr/>
                    <a:lstStyle/>
                    <a:p>
                      <a:r>
                        <a:rPr lang="en-IN" dirty="0"/>
                        <a:t>2</a:t>
                      </a:r>
                    </a:p>
                  </a:txBody>
                  <a:tcPr/>
                </a:tc>
                <a:tc>
                  <a:txBody>
                    <a:bodyPr/>
                    <a:lstStyle/>
                    <a:p>
                      <a:r>
                        <a:rPr lang="en-IN" dirty="0"/>
                        <a:t>Reporting Boundary</a:t>
                      </a:r>
                    </a:p>
                  </a:txBody>
                  <a:tcPr/>
                </a:tc>
                <a:tc>
                  <a:txBody>
                    <a:bodyPr/>
                    <a:lstStyle/>
                    <a:p>
                      <a:pPr algn="r"/>
                      <a:r>
                        <a:rPr lang="en-IN" sz="1800" dirty="0">
                          <a:latin typeface="+mn-lt"/>
                        </a:rPr>
                        <a:t>Standalone</a:t>
                      </a:r>
                    </a:p>
                  </a:txBody>
                  <a:tcPr/>
                </a:tc>
                <a:tc>
                  <a:txBody>
                    <a:bodyPr/>
                    <a:lstStyle/>
                    <a:p>
                      <a:pPr algn="r"/>
                      <a:r>
                        <a:rPr lang="en-IN" sz="1800" dirty="0">
                          <a:latin typeface="+mn-lt"/>
                        </a:rPr>
                        <a:t>Standalone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IN" sz="1800" dirty="0">
                          <a:latin typeface="+mn-lt"/>
                        </a:rPr>
                        <a:t>Standalone</a:t>
                      </a:r>
                    </a:p>
                    <a:p>
                      <a:pPr algn="r"/>
                      <a:endParaRPr lang="en-IN" sz="1800" dirty="0">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IN" sz="1800" dirty="0">
                          <a:latin typeface="+mn-lt"/>
                        </a:rPr>
                        <a:t>Standalone</a:t>
                      </a:r>
                    </a:p>
                    <a:p>
                      <a:pPr algn="r"/>
                      <a:endParaRPr lang="en-IN" sz="1800" dirty="0">
                        <a:latin typeface="+mn-lt"/>
                      </a:endParaRPr>
                    </a:p>
                  </a:txBody>
                  <a:tcPr/>
                </a:tc>
                <a:extLst>
                  <a:ext uri="{0D108BD9-81ED-4DB2-BD59-A6C34878D82A}">
                    <a16:rowId xmlns:a16="http://schemas.microsoft.com/office/drawing/2014/main" xmlns="" val="2537831159"/>
                  </a:ext>
                </a:extLst>
              </a:tr>
              <a:tr h="370840">
                <a:tc>
                  <a:txBody>
                    <a:bodyPr/>
                    <a:lstStyle/>
                    <a:p>
                      <a:r>
                        <a:rPr lang="en-IN" dirty="0"/>
                        <a:t>3</a:t>
                      </a:r>
                    </a:p>
                  </a:txBody>
                  <a:tcPr/>
                </a:tc>
                <a:tc>
                  <a:txBody>
                    <a:bodyPr/>
                    <a:lstStyle/>
                    <a:p>
                      <a:r>
                        <a:rPr lang="en-IN" dirty="0"/>
                        <a:t>No. of branches (</a:t>
                      </a:r>
                      <a:r>
                        <a:rPr lang="en-IN" dirty="0" err="1"/>
                        <a:t>National+International</a:t>
                      </a:r>
                      <a:r>
                        <a:rPr lang="en-IN" dirty="0"/>
                        <a:t>)</a:t>
                      </a:r>
                    </a:p>
                  </a:txBody>
                  <a:tcPr/>
                </a:tc>
                <a:tc>
                  <a:txBody>
                    <a:bodyPr/>
                    <a:lstStyle/>
                    <a:p>
                      <a:pPr algn="r"/>
                      <a:r>
                        <a:rPr lang="en-IN" sz="1800" dirty="0">
                          <a:latin typeface="+mn-lt"/>
                        </a:rPr>
                        <a:t>8734 + 4</a:t>
                      </a:r>
                    </a:p>
                  </a:txBody>
                  <a:tcPr/>
                </a:tc>
                <a:tc>
                  <a:txBody>
                    <a:bodyPr/>
                    <a:lstStyle/>
                    <a:p>
                      <a:pPr algn="r"/>
                      <a:r>
                        <a:rPr lang="en-IN" sz="1800" dirty="0">
                          <a:latin typeface="+mn-lt"/>
                        </a:rPr>
                        <a:t>6523 + 16</a:t>
                      </a:r>
                    </a:p>
                  </a:txBody>
                  <a:tcPr/>
                </a:tc>
                <a:tc>
                  <a:txBody>
                    <a:bodyPr/>
                    <a:lstStyle/>
                    <a:p>
                      <a:pPr algn="r"/>
                      <a:r>
                        <a:rPr lang="en-IN" sz="1800" dirty="0">
                          <a:latin typeface="+mn-lt"/>
                        </a:rPr>
                        <a:t>3236 + 4</a:t>
                      </a:r>
                    </a:p>
                  </a:txBody>
                  <a:tcPr/>
                </a:tc>
                <a:tc>
                  <a:txBody>
                    <a:bodyPr/>
                    <a:lstStyle/>
                    <a:p>
                      <a:pPr algn="r"/>
                      <a:r>
                        <a:rPr lang="en-IN" sz="1800" dirty="0">
                          <a:latin typeface="+mn-lt"/>
                        </a:rPr>
                        <a:t>6322 + 4</a:t>
                      </a:r>
                    </a:p>
                  </a:txBody>
                  <a:tcPr/>
                </a:tc>
                <a:extLst>
                  <a:ext uri="{0D108BD9-81ED-4DB2-BD59-A6C34878D82A}">
                    <a16:rowId xmlns:a16="http://schemas.microsoft.com/office/drawing/2014/main" xmlns="" val="2379130177"/>
                  </a:ext>
                </a:extLst>
              </a:tr>
              <a:tr h="370840">
                <a:tc>
                  <a:txBody>
                    <a:bodyPr/>
                    <a:lstStyle/>
                    <a:p>
                      <a:r>
                        <a:rPr lang="en-IN" dirty="0"/>
                        <a:t>4</a:t>
                      </a:r>
                    </a:p>
                  </a:txBody>
                  <a:tcPr/>
                </a:tc>
                <a:tc>
                  <a:txBody>
                    <a:bodyPr/>
                    <a:lstStyle/>
                    <a:p>
                      <a:r>
                        <a:rPr lang="en-IN" dirty="0"/>
                        <a:t>Employee Turnover Rate</a:t>
                      </a:r>
                    </a:p>
                  </a:txBody>
                  <a:tcPr/>
                </a:tc>
                <a:tc>
                  <a:txBody>
                    <a:bodyPr/>
                    <a:lstStyle/>
                    <a:p>
                      <a:pPr algn="r" fontAlgn="b"/>
                      <a:r>
                        <a:rPr lang="en-IN" sz="1800" b="0" i="0" u="none" strike="noStrike" dirty="0">
                          <a:solidFill>
                            <a:srgbClr val="000000"/>
                          </a:solidFill>
                          <a:effectLst/>
                          <a:latin typeface="+mn-lt"/>
                        </a:rPr>
                        <a:t>26.90%</a:t>
                      </a:r>
                    </a:p>
                  </a:txBody>
                  <a:tcPr marL="7620" marR="7620" marT="7620" marB="0" anchor="b"/>
                </a:tc>
                <a:tc>
                  <a:txBody>
                    <a:bodyPr/>
                    <a:lstStyle/>
                    <a:p>
                      <a:pPr algn="r" fontAlgn="b"/>
                      <a:r>
                        <a:rPr lang="en-IN" sz="1800" b="0" i="0" u="none" strike="noStrike" dirty="0">
                          <a:solidFill>
                            <a:srgbClr val="000000"/>
                          </a:solidFill>
                          <a:effectLst/>
                          <a:latin typeface="+mn-lt"/>
                        </a:rPr>
                        <a:t>24.50%</a:t>
                      </a:r>
                    </a:p>
                  </a:txBody>
                  <a:tcPr marL="7620" marR="7620" marT="7620" marB="0" anchor="b"/>
                </a:tc>
                <a:tc>
                  <a:txBody>
                    <a:bodyPr/>
                    <a:lstStyle/>
                    <a:p>
                      <a:pPr algn="r" fontAlgn="b"/>
                      <a:r>
                        <a:rPr lang="en-IN" sz="1800" b="0" i="0" u="none" strike="noStrike" dirty="0">
                          <a:solidFill>
                            <a:srgbClr val="000000"/>
                          </a:solidFill>
                          <a:effectLst/>
                          <a:latin typeface="+mn-lt"/>
                        </a:rPr>
                        <a:t>0.89%</a:t>
                      </a:r>
                    </a:p>
                  </a:txBody>
                  <a:tcPr marL="7620" marR="7620" marT="7620" marB="0" anchor="b"/>
                </a:tc>
                <a:tc>
                  <a:txBody>
                    <a:bodyPr/>
                    <a:lstStyle/>
                    <a:p>
                      <a:pPr algn="r" fontAlgn="b"/>
                      <a:r>
                        <a:rPr lang="en-IN" sz="1800" b="0" i="0" u="none" strike="noStrike" dirty="0">
                          <a:solidFill>
                            <a:srgbClr val="000000"/>
                          </a:solidFill>
                          <a:effectLst/>
                          <a:latin typeface="+mn-lt"/>
                        </a:rPr>
                        <a:t>3.93%</a:t>
                      </a:r>
                    </a:p>
                  </a:txBody>
                  <a:tcPr marL="7620" marR="7620" marT="7620" marB="0" anchor="b"/>
                </a:tc>
                <a:extLst>
                  <a:ext uri="{0D108BD9-81ED-4DB2-BD59-A6C34878D82A}">
                    <a16:rowId xmlns:a16="http://schemas.microsoft.com/office/drawing/2014/main" xmlns="" val="624729862"/>
                  </a:ext>
                </a:extLst>
              </a:tr>
              <a:tr h="370840">
                <a:tc>
                  <a:txBody>
                    <a:bodyPr/>
                    <a:lstStyle/>
                    <a:p>
                      <a:r>
                        <a:rPr lang="en-IN" dirty="0"/>
                        <a:t>5</a:t>
                      </a:r>
                    </a:p>
                  </a:txBody>
                  <a:tcPr/>
                </a:tc>
                <a:tc>
                  <a:txBody>
                    <a:bodyPr/>
                    <a:lstStyle/>
                    <a:p>
                      <a:r>
                        <a:rPr lang="en-IN" dirty="0"/>
                        <a:t>Material Topics identified</a:t>
                      </a:r>
                    </a:p>
                  </a:txBody>
                  <a:tcPr/>
                </a:tc>
                <a:tc>
                  <a:txBody>
                    <a:bodyPr/>
                    <a:lstStyle/>
                    <a:p>
                      <a:endParaRPr lang="en-IN" sz="1800" dirty="0">
                        <a:latin typeface="+mn-lt"/>
                      </a:endParaRPr>
                    </a:p>
                  </a:txBody>
                  <a:tcPr/>
                </a:tc>
                <a:tc>
                  <a:txBody>
                    <a:bodyPr/>
                    <a:lstStyle/>
                    <a:p>
                      <a:endParaRPr lang="en-IN" sz="1800" dirty="0">
                        <a:latin typeface="+mn-lt"/>
                      </a:endParaRPr>
                    </a:p>
                  </a:txBody>
                  <a:tcPr/>
                </a:tc>
                <a:tc>
                  <a:txBody>
                    <a:bodyPr/>
                    <a:lstStyle/>
                    <a:p>
                      <a:endParaRPr lang="en-IN" sz="1800" dirty="0">
                        <a:latin typeface="+mn-lt"/>
                      </a:endParaRPr>
                    </a:p>
                  </a:txBody>
                  <a:tcPr/>
                </a:tc>
                <a:tc>
                  <a:txBody>
                    <a:bodyPr/>
                    <a:lstStyle/>
                    <a:p>
                      <a:endParaRPr lang="en-IN" sz="1800" dirty="0">
                        <a:latin typeface="+mn-lt"/>
                      </a:endParaRPr>
                    </a:p>
                  </a:txBody>
                  <a:tcPr/>
                </a:tc>
                <a:extLst>
                  <a:ext uri="{0D108BD9-81ED-4DB2-BD59-A6C34878D82A}">
                    <a16:rowId xmlns:a16="http://schemas.microsoft.com/office/drawing/2014/main" xmlns="" val="1833302713"/>
                  </a:ext>
                </a:extLst>
              </a:tr>
              <a:tr h="370840">
                <a:tc>
                  <a:txBody>
                    <a:bodyPr/>
                    <a:lstStyle/>
                    <a:p>
                      <a:endParaRPr lang="en-IN" dirty="0"/>
                    </a:p>
                  </a:txBody>
                  <a:tcPr/>
                </a:tc>
                <a:tc>
                  <a:txBody>
                    <a:bodyPr/>
                    <a:lstStyle/>
                    <a:p>
                      <a:r>
                        <a:rPr lang="en-IN" dirty="0"/>
                        <a:t>Risk</a:t>
                      </a:r>
                    </a:p>
                  </a:txBody>
                  <a:tcPr/>
                </a:tc>
                <a:tc>
                  <a:txBody>
                    <a:bodyPr/>
                    <a:lstStyle/>
                    <a:p>
                      <a:pPr algn="r" fontAlgn="b"/>
                      <a:r>
                        <a:rPr lang="en-IN" sz="1800" b="0" i="0" u="none" strike="noStrike" dirty="0">
                          <a:solidFill>
                            <a:srgbClr val="000000"/>
                          </a:solidFill>
                          <a:effectLst/>
                          <a:latin typeface="+mn-lt"/>
                        </a:rPr>
                        <a:t>1</a:t>
                      </a:r>
                    </a:p>
                  </a:txBody>
                  <a:tcPr marL="7620" marR="7620" marT="7620" marB="0" anchor="b"/>
                </a:tc>
                <a:tc>
                  <a:txBody>
                    <a:bodyPr/>
                    <a:lstStyle/>
                    <a:p>
                      <a:pPr algn="r" fontAlgn="b"/>
                      <a:r>
                        <a:rPr lang="en-IN" sz="1800" b="0" i="0" u="none" strike="noStrike">
                          <a:solidFill>
                            <a:srgbClr val="000000"/>
                          </a:solidFill>
                          <a:effectLst/>
                          <a:latin typeface="+mn-lt"/>
                        </a:rPr>
                        <a:t>4</a:t>
                      </a:r>
                    </a:p>
                  </a:txBody>
                  <a:tcPr marL="7620" marR="7620" marT="7620" marB="0" anchor="b"/>
                </a:tc>
                <a:tc>
                  <a:txBody>
                    <a:bodyPr/>
                    <a:lstStyle/>
                    <a:p>
                      <a:pPr algn="r" fontAlgn="b"/>
                      <a:r>
                        <a:rPr lang="en-IN" sz="1800" b="0" i="0" u="none" strike="noStrike" dirty="0">
                          <a:solidFill>
                            <a:srgbClr val="000000"/>
                          </a:solidFill>
                          <a:effectLst/>
                          <a:latin typeface="+mn-lt"/>
                        </a:rPr>
                        <a:t>6</a:t>
                      </a:r>
                    </a:p>
                  </a:txBody>
                  <a:tcPr marL="7620" marR="7620" marT="7620" marB="0" anchor="b"/>
                </a:tc>
                <a:tc>
                  <a:txBody>
                    <a:bodyPr/>
                    <a:lstStyle/>
                    <a:p>
                      <a:pPr algn="r" fontAlgn="b"/>
                      <a:r>
                        <a:rPr lang="en-IN" sz="1800" b="0" i="0" u="none" strike="noStrike" dirty="0">
                          <a:solidFill>
                            <a:srgbClr val="000000"/>
                          </a:solidFill>
                          <a:effectLst/>
                          <a:latin typeface="+mn-lt"/>
                        </a:rPr>
                        <a:t>3</a:t>
                      </a:r>
                    </a:p>
                  </a:txBody>
                  <a:tcPr marL="7620" marR="7620" marT="7620" marB="0" anchor="b"/>
                </a:tc>
                <a:extLst>
                  <a:ext uri="{0D108BD9-81ED-4DB2-BD59-A6C34878D82A}">
                    <a16:rowId xmlns:a16="http://schemas.microsoft.com/office/drawing/2014/main" xmlns="" val="3683639783"/>
                  </a:ext>
                </a:extLst>
              </a:tr>
              <a:tr h="370840">
                <a:tc>
                  <a:txBody>
                    <a:bodyPr/>
                    <a:lstStyle/>
                    <a:p>
                      <a:endParaRPr lang="en-IN" dirty="0"/>
                    </a:p>
                  </a:txBody>
                  <a:tcPr/>
                </a:tc>
                <a:tc>
                  <a:txBody>
                    <a:bodyPr/>
                    <a:lstStyle/>
                    <a:p>
                      <a:r>
                        <a:rPr lang="en-IN" dirty="0"/>
                        <a:t>Opportunity</a:t>
                      </a:r>
                    </a:p>
                  </a:txBody>
                  <a:tcPr/>
                </a:tc>
                <a:tc>
                  <a:txBody>
                    <a:bodyPr/>
                    <a:lstStyle/>
                    <a:p>
                      <a:pPr algn="r" fontAlgn="b"/>
                      <a:r>
                        <a:rPr lang="en-IN" sz="1800" b="0" i="0" u="none" strike="noStrike" dirty="0">
                          <a:solidFill>
                            <a:srgbClr val="000000"/>
                          </a:solidFill>
                          <a:effectLst/>
                          <a:latin typeface="+mn-lt"/>
                        </a:rPr>
                        <a:t>3</a:t>
                      </a:r>
                    </a:p>
                  </a:txBody>
                  <a:tcPr marL="7620" marR="7620" marT="7620" marB="0" anchor="b"/>
                </a:tc>
                <a:tc>
                  <a:txBody>
                    <a:bodyPr/>
                    <a:lstStyle/>
                    <a:p>
                      <a:pPr algn="r" fontAlgn="b"/>
                      <a:r>
                        <a:rPr lang="en-IN" sz="1800" b="0" i="0" u="none" strike="noStrike" dirty="0">
                          <a:solidFill>
                            <a:srgbClr val="000000"/>
                          </a:solidFill>
                          <a:effectLst/>
                          <a:latin typeface="+mn-lt"/>
                        </a:rPr>
                        <a:t>3</a:t>
                      </a:r>
                    </a:p>
                  </a:txBody>
                  <a:tcPr marL="7620" marR="7620" marT="7620" marB="0" anchor="b"/>
                </a:tc>
                <a:tc>
                  <a:txBody>
                    <a:bodyPr/>
                    <a:lstStyle/>
                    <a:p>
                      <a:pPr algn="r" fontAlgn="b"/>
                      <a:r>
                        <a:rPr lang="en-IN" sz="1800" b="0" i="0" u="none" strike="noStrike" dirty="0">
                          <a:solidFill>
                            <a:srgbClr val="000000"/>
                          </a:solidFill>
                          <a:effectLst/>
                          <a:latin typeface="+mn-lt"/>
                        </a:rPr>
                        <a:t>4</a:t>
                      </a:r>
                    </a:p>
                  </a:txBody>
                  <a:tcPr marL="7620" marR="7620" marT="7620" marB="0" anchor="b"/>
                </a:tc>
                <a:tc>
                  <a:txBody>
                    <a:bodyPr/>
                    <a:lstStyle/>
                    <a:p>
                      <a:pPr algn="r" fontAlgn="b"/>
                      <a:r>
                        <a:rPr lang="en-IN" sz="1800" b="0" i="0" u="none" strike="noStrike" dirty="0">
                          <a:solidFill>
                            <a:srgbClr val="000000"/>
                          </a:solidFill>
                          <a:effectLst/>
                          <a:latin typeface="+mn-lt"/>
                        </a:rPr>
                        <a:t>6</a:t>
                      </a:r>
                    </a:p>
                  </a:txBody>
                  <a:tcPr marL="7620" marR="7620" marT="7620" marB="0" anchor="b"/>
                </a:tc>
                <a:extLst>
                  <a:ext uri="{0D108BD9-81ED-4DB2-BD59-A6C34878D82A}">
                    <a16:rowId xmlns:a16="http://schemas.microsoft.com/office/drawing/2014/main" xmlns="" val="1730271640"/>
                  </a:ext>
                </a:extLst>
              </a:tr>
              <a:tr h="370840">
                <a:tc>
                  <a:txBody>
                    <a:bodyPr/>
                    <a:lstStyle/>
                    <a:p>
                      <a:endParaRPr lang="en-IN" dirty="0"/>
                    </a:p>
                  </a:txBody>
                  <a:tcPr/>
                </a:tc>
                <a:tc>
                  <a:txBody>
                    <a:bodyPr/>
                    <a:lstStyle/>
                    <a:p>
                      <a:r>
                        <a:rPr lang="en-IN" dirty="0"/>
                        <a:t>Total</a:t>
                      </a:r>
                    </a:p>
                  </a:txBody>
                  <a:tcPr/>
                </a:tc>
                <a:tc>
                  <a:txBody>
                    <a:bodyPr/>
                    <a:lstStyle/>
                    <a:p>
                      <a:pPr algn="r" fontAlgn="b"/>
                      <a:r>
                        <a:rPr lang="en-IN" sz="1800" b="0" i="0" u="none" strike="noStrike" dirty="0">
                          <a:solidFill>
                            <a:srgbClr val="000000"/>
                          </a:solidFill>
                          <a:effectLst/>
                          <a:latin typeface="+mn-lt"/>
                        </a:rPr>
                        <a:t>3</a:t>
                      </a:r>
                    </a:p>
                  </a:txBody>
                  <a:tcPr marL="7620" marR="7620" marT="7620" marB="0" anchor="b"/>
                </a:tc>
                <a:tc>
                  <a:txBody>
                    <a:bodyPr/>
                    <a:lstStyle/>
                    <a:p>
                      <a:pPr algn="r" fontAlgn="b"/>
                      <a:r>
                        <a:rPr lang="en-IN" sz="1800" b="0" i="0" u="none" strike="noStrike" dirty="0">
                          <a:solidFill>
                            <a:srgbClr val="000000"/>
                          </a:solidFill>
                          <a:effectLst/>
                          <a:latin typeface="+mn-lt"/>
                        </a:rPr>
                        <a:t>4</a:t>
                      </a:r>
                    </a:p>
                  </a:txBody>
                  <a:tcPr marL="7620" marR="7620" marT="7620" marB="0" anchor="b"/>
                </a:tc>
                <a:tc>
                  <a:txBody>
                    <a:bodyPr/>
                    <a:lstStyle/>
                    <a:p>
                      <a:pPr algn="r" fontAlgn="b"/>
                      <a:r>
                        <a:rPr lang="en-IN" sz="1800" b="0" i="0" u="none" strike="noStrike" dirty="0">
                          <a:solidFill>
                            <a:srgbClr val="000000"/>
                          </a:solidFill>
                          <a:effectLst/>
                          <a:latin typeface="+mn-lt"/>
                        </a:rPr>
                        <a:t>10</a:t>
                      </a:r>
                    </a:p>
                  </a:txBody>
                  <a:tcPr marL="7620" marR="7620" marT="7620" marB="0" anchor="b"/>
                </a:tc>
                <a:tc>
                  <a:txBody>
                    <a:bodyPr/>
                    <a:lstStyle/>
                    <a:p>
                      <a:pPr algn="r" fontAlgn="b"/>
                      <a:r>
                        <a:rPr lang="en-IN" sz="1800" b="0" i="0" u="none" strike="noStrike" dirty="0">
                          <a:solidFill>
                            <a:srgbClr val="000000"/>
                          </a:solidFill>
                          <a:effectLst/>
                          <a:latin typeface="+mn-lt"/>
                        </a:rPr>
                        <a:t>6</a:t>
                      </a:r>
                    </a:p>
                  </a:txBody>
                  <a:tcPr marL="7620" marR="7620" marT="7620" marB="0" anchor="b"/>
                </a:tc>
                <a:extLst>
                  <a:ext uri="{0D108BD9-81ED-4DB2-BD59-A6C34878D82A}">
                    <a16:rowId xmlns:a16="http://schemas.microsoft.com/office/drawing/2014/main" xmlns="" val="2804486201"/>
                  </a:ext>
                </a:extLst>
              </a:tr>
            </a:tbl>
          </a:graphicData>
        </a:graphic>
      </p:graphicFrame>
      <p:sp>
        <p:nvSpPr>
          <p:cNvPr id="5" name="Rectangle 4">
            <a:extLst>
              <a:ext uri="{FF2B5EF4-FFF2-40B4-BE49-F238E27FC236}">
                <a16:creationId xmlns:a16="http://schemas.microsoft.com/office/drawing/2014/main" xmlns="" id="{C5006423-6166-36F6-CF19-4151D77452AF}"/>
              </a:ext>
            </a:extLst>
          </p:cNvPr>
          <p:cNvSpPr/>
          <p:nvPr/>
        </p:nvSpPr>
        <p:spPr>
          <a:xfrm>
            <a:off x="838201" y="6115803"/>
            <a:ext cx="5257800" cy="3959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IN" i="1" dirty="0"/>
              <a:t>Source: BRSR reports filed with BSE for FY 2023-24</a:t>
            </a:r>
          </a:p>
        </p:txBody>
      </p:sp>
      <p:sp>
        <p:nvSpPr>
          <p:cNvPr id="3" name="Slide Number Placeholder 2">
            <a:extLst>
              <a:ext uri="{FF2B5EF4-FFF2-40B4-BE49-F238E27FC236}">
                <a16:creationId xmlns:a16="http://schemas.microsoft.com/office/drawing/2014/main" xmlns="" id="{E4BAEFAB-6FB2-7995-CAEC-221CE02A649B}"/>
              </a:ext>
            </a:extLst>
          </p:cNvPr>
          <p:cNvSpPr>
            <a:spLocks noGrp="1"/>
          </p:cNvSpPr>
          <p:nvPr>
            <p:ph type="sldNum" sz="quarter" idx="12"/>
          </p:nvPr>
        </p:nvSpPr>
        <p:spPr/>
        <p:txBody>
          <a:bodyPr/>
          <a:lstStyle/>
          <a:p>
            <a:fld id="{B824ACC9-2D37-420A-8C2C-B2DE8AA43397}" type="slidenum">
              <a:rPr lang="en-IN" smtClean="0"/>
              <a:pPr/>
              <a:t>80</a:t>
            </a:fld>
            <a:endParaRPr lang="en-IN"/>
          </a:p>
        </p:txBody>
      </p:sp>
    </p:spTree>
    <p:extLst>
      <p:ext uri="{BB962C8B-B14F-4D97-AF65-F5344CB8AC3E}">
        <p14:creationId xmlns:p14="http://schemas.microsoft.com/office/powerpoint/2010/main" xmlns="" val="40018495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A41690-C559-9E4A-577D-45CE6C5C5A02}"/>
              </a:ext>
            </a:extLst>
          </p:cNvPr>
          <p:cNvSpPr>
            <a:spLocks noGrp="1"/>
          </p:cNvSpPr>
          <p:nvPr>
            <p:ph type="title"/>
          </p:nvPr>
        </p:nvSpPr>
        <p:spPr>
          <a:xfrm>
            <a:off x="838200" y="365125"/>
            <a:ext cx="10515600" cy="624689"/>
          </a:xfrm>
        </p:spPr>
        <p:txBody>
          <a:bodyPr>
            <a:normAutofit fontScale="90000"/>
          </a:bodyPr>
          <a:lstStyle/>
          <a:p>
            <a:pPr algn="ctr"/>
            <a:r>
              <a:rPr lang="en-IN" dirty="0"/>
              <a:t>Comparison of Banks – Principle 6 Information</a:t>
            </a:r>
          </a:p>
        </p:txBody>
      </p:sp>
      <p:graphicFrame>
        <p:nvGraphicFramePr>
          <p:cNvPr id="4" name="Content Placeholder 3">
            <a:extLst>
              <a:ext uri="{FF2B5EF4-FFF2-40B4-BE49-F238E27FC236}">
                <a16:creationId xmlns:a16="http://schemas.microsoft.com/office/drawing/2014/main" xmlns="" id="{7513291C-BCE1-DFAF-986F-FE511450057E}"/>
              </a:ext>
            </a:extLst>
          </p:cNvPr>
          <p:cNvGraphicFramePr>
            <a:graphicFrameLocks noGrp="1"/>
          </p:cNvGraphicFramePr>
          <p:nvPr>
            <p:ph idx="1"/>
          </p:nvPr>
        </p:nvGraphicFramePr>
        <p:xfrm>
          <a:off x="923827" y="1168940"/>
          <a:ext cx="10429973" cy="4813886"/>
        </p:xfrm>
        <a:graphic>
          <a:graphicData uri="http://schemas.openxmlformats.org/drawingml/2006/table">
            <a:tbl>
              <a:tblPr firstRow="1" bandRow="1">
                <a:tableStyleId>{5C22544A-7EE6-4342-B048-85BDC9FD1C3A}</a:tableStyleId>
              </a:tblPr>
              <a:tblGrid>
                <a:gridCol w="707010">
                  <a:extLst>
                    <a:ext uri="{9D8B030D-6E8A-4147-A177-3AD203B41FA5}">
                      <a16:colId xmlns:a16="http://schemas.microsoft.com/office/drawing/2014/main" xmlns="" val="2511575749"/>
                    </a:ext>
                  </a:extLst>
                </a:gridCol>
                <a:gridCol w="2712563">
                  <a:extLst>
                    <a:ext uri="{9D8B030D-6E8A-4147-A177-3AD203B41FA5}">
                      <a16:colId xmlns:a16="http://schemas.microsoft.com/office/drawing/2014/main" xmlns="" val="3779304069"/>
                    </a:ext>
                  </a:extLst>
                </a:gridCol>
                <a:gridCol w="1752600">
                  <a:extLst>
                    <a:ext uri="{9D8B030D-6E8A-4147-A177-3AD203B41FA5}">
                      <a16:colId xmlns:a16="http://schemas.microsoft.com/office/drawing/2014/main" xmlns="" val="4239541331"/>
                    </a:ext>
                  </a:extLst>
                </a:gridCol>
                <a:gridCol w="1752600">
                  <a:extLst>
                    <a:ext uri="{9D8B030D-6E8A-4147-A177-3AD203B41FA5}">
                      <a16:colId xmlns:a16="http://schemas.microsoft.com/office/drawing/2014/main" xmlns="" val="2961042498"/>
                    </a:ext>
                  </a:extLst>
                </a:gridCol>
                <a:gridCol w="1752600">
                  <a:extLst>
                    <a:ext uri="{9D8B030D-6E8A-4147-A177-3AD203B41FA5}">
                      <a16:colId xmlns:a16="http://schemas.microsoft.com/office/drawing/2014/main" xmlns="" val="551306331"/>
                    </a:ext>
                  </a:extLst>
                </a:gridCol>
                <a:gridCol w="1752600">
                  <a:extLst>
                    <a:ext uri="{9D8B030D-6E8A-4147-A177-3AD203B41FA5}">
                      <a16:colId xmlns:a16="http://schemas.microsoft.com/office/drawing/2014/main" xmlns="" val="1068650458"/>
                    </a:ext>
                  </a:extLst>
                </a:gridCol>
              </a:tblGrid>
              <a:tr h="467372">
                <a:tc>
                  <a:txBody>
                    <a:bodyPr/>
                    <a:lstStyle/>
                    <a:p>
                      <a:r>
                        <a:rPr lang="en-IN" dirty="0"/>
                        <a:t>S No.</a:t>
                      </a:r>
                    </a:p>
                  </a:txBody>
                  <a:tcPr/>
                </a:tc>
                <a:tc>
                  <a:txBody>
                    <a:bodyPr/>
                    <a:lstStyle/>
                    <a:p>
                      <a:r>
                        <a:rPr lang="en-IN" dirty="0"/>
                        <a:t>Criteria</a:t>
                      </a:r>
                    </a:p>
                  </a:txBody>
                  <a:tcPr/>
                </a:tc>
                <a:tc>
                  <a:txBody>
                    <a:bodyPr/>
                    <a:lstStyle/>
                    <a:p>
                      <a:r>
                        <a:rPr lang="en-IN" dirty="0"/>
                        <a:t>HDFC Bank</a:t>
                      </a:r>
                    </a:p>
                  </a:txBody>
                  <a:tcPr/>
                </a:tc>
                <a:tc>
                  <a:txBody>
                    <a:bodyPr/>
                    <a:lstStyle/>
                    <a:p>
                      <a:r>
                        <a:rPr lang="en-IN" dirty="0"/>
                        <a:t>ICICI Bank</a:t>
                      </a:r>
                    </a:p>
                  </a:txBody>
                  <a:tcPr/>
                </a:tc>
                <a:tc>
                  <a:txBody>
                    <a:bodyPr/>
                    <a:lstStyle/>
                    <a:p>
                      <a:r>
                        <a:rPr lang="en-IN" dirty="0"/>
                        <a:t>IOB</a:t>
                      </a:r>
                    </a:p>
                  </a:txBody>
                  <a:tcPr/>
                </a:tc>
                <a:tc>
                  <a:txBody>
                    <a:bodyPr/>
                    <a:lstStyle/>
                    <a:p>
                      <a:r>
                        <a:rPr lang="en-IN" dirty="0"/>
                        <a:t>Indian Bank</a:t>
                      </a:r>
                    </a:p>
                  </a:txBody>
                  <a:tcPr/>
                </a:tc>
                <a:extLst>
                  <a:ext uri="{0D108BD9-81ED-4DB2-BD59-A6C34878D82A}">
                    <a16:rowId xmlns:a16="http://schemas.microsoft.com/office/drawing/2014/main" xmlns="" val="1447592105"/>
                  </a:ext>
                </a:extLst>
              </a:tr>
              <a:tr h="610256">
                <a:tc>
                  <a:txBody>
                    <a:bodyPr/>
                    <a:lstStyle/>
                    <a:p>
                      <a:r>
                        <a:rPr lang="en-IN" dirty="0"/>
                        <a:t>1</a:t>
                      </a:r>
                    </a:p>
                  </a:txBody>
                  <a:tcPr/>
                </a:tc>
                <a:tc>
                  <a:txBody>
                    <a:bodyPr/>
                    <a:lstStyle/>
                    <a:p>
                      <a:r>
                        <a:rPr lang="en-IN" dirty="0"/>
                        <a:t>Energy Intensity (Joules per Rupee of Turnover)</a:t>
                      </a:r>
                    </a:p>
                  </a:txBody>
                  <a:tcPr/>
                </a:tc>
                <a:tc>
                  <a:txBody>
                    <a:bodyPr/>
                    <a:lstStyle/>
                    <a:p>
                      <a:pPr algn="r"/>
                      <a:r>
                        <a:rPr lang="en-IN" sz="1800" dirty="0">
                          <a:latin typeface="+mn-lt"/>
                        </a:rPr>
                        <a:t>987</a:t>
                      </a:r>
                    </a:p>
                  </a:txBody>
                  <a:tcPr/>
                </a:tc>
                <a:tc>
                  <a:txBody>
                    <a:bodyPr/>
                    <a:lstStyle/>
                    <a:p>
                      <a:pPr algn="r"/>
                      <a:r>
                        <a:rPr lang="en-IN" sz="1800" dirty="0">
                          <a:latin typeface="+mn-lt"/>
                        </a:rPr>
                        <a:t>552</a:t>
                      </a:r>
                    </a:p>
                  </a:txBody>
                  <a:tcPr/>
                </a:tc>
                <a:tc>
                  <a:txBody>
                    <a:bodyPr/>
                    <a:lstStyle/>
                    <a:p>
                      <a:pPr algn="r"/>
                      <a:r>
                        <a:rPr lang="en-IN" sz="1800" dirty="0">
                          <a:latin typeface="+mn-lt"/>
                        </a:rPr>
                        <a:t>910</a:t>
                      </a:r>
                    </a:p>
                  </a:txBody>
                  <a:tcPr/>
                </a:tc>
                <a:tc>
                  <a:txBody>
                    <a:bodyPr/>
                    <a:lstStyle/>
                    <a:p>
                      <a:pPr algn="r"/>
                      <a:r>
                        <a:rPr lang="en-IN" sz="1800" dirty="0">
                          <a:latin typeface="+mn-lt"/>
                        </a:rPr>
                        <a:t>82</a:t>
                      </a:r>
                    </a:p>
                  </a:txBody>
                  <a:tcPr/>
                </a:tc>
                <a:extLst>
                  <a:ext uri="{0D108BD9-81ED-4DB2-BD59-A6C34878D82A}">
                    <a16:rowId xmlns:a16="http://schemas.microsoft.com/office/drawing/2014/main" xmlns="" val="896556726"/>
                  </a:ext>
                </a:extLst>
              </a:tr>
              <a:tr h="610256">
                <a:tc>
                  <a:txBody>
                    <a:bodyPr/>
                    <a:lstStyle/>
                    <a:p>
                      <a:r>
                        <a:rPr lang="en-IN" dirty="0"/>
                        <a:t>2</a:t>
                      </a:r>
                    </a:p>
                  </a:txBody>
                  <a:tcPr/>
                </a:tc>
                <a:tc>
                  <a:txBody>
                    <a:bodyPr/>
                    <a:lstStyle/>
                    <a:p>
                      <a:r>
                        <a:rPr lang="en-IN" dirty="0"/>
                        <a:t>Water Intensity (KL per Cr Rupee of Turnover)</a:t>
                      </a:r>
                    </a:p>
                  </a:txBody>
                  <a:tcPr/>
                </a:tc>
                <a:tc>
                  <a:txBody>
                    <a:bodyPr/>
                    <a:lstStyle/>
                    <a:p>
                      <a:pPr algn="r"/>
                      <a:r>
                        <a:rPr lang="en-IN" sz="1800" dirty="0">
                          <a:latin typeface="+mn-lt"/>
                        </a:rPr>
                        <a:t>1.57</a:t>
                      </a:r>
                    </a:p>
                  </a:txBody>
                  <a:tcPr/>
                </a:tc>
                <a:tc>
                  <a:txBody>
                    <a:bodyPr/>
                    <a:lstStyle/>
                    <a:p>
                      <a:pPr algn="r"/>
                      <a:r>
                        <a:rPr lang="en-IN" sz="1800" dirty="0">
                          <a:latin typeface="+mn-lt"/>
                        </a:rPr>
                        <a:t>7.18</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IN" sz="1800" dirty="0">
                          <a:latin typeface="+mn-lt"/>
                        </a:rPr>
                        <a:t>Negligible</a:t>
                      </a:r>
                    </a:p>
                    <a:p>
                      <a:pPr algn="r"/>
                      <a:endParaRPr lang="en-IN" sz="1800" dirty="0">
                        <a:latin typeface="+mn-lt"/>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IN" sz="1800" dirty="0">
                          <a:latin typeface="+mn-lt"/>
                        </a:rPr>
                        <a:t>Negligible</a:t>
                      </a:r>
                    </a:p>
                  </a:txBody>
                  <a:tcPr/>
                </a:tc>
                <a:extLst>
                  <a:ext uri="{0D108BD9-81ED-4DB2-BD59-A6C34878D82A}">
                    <a16:rowId xmlns:a16="http://schemas.microsoft.com/office/drawing/2014/main" xmlns="" val="2537831159"/>
                  </a:ext>
                </a:extLst>
              </a:tr>
              <a:tr h="1133332">
                <a:tc>
                  <a:txBody>
                    <a:bodyPr/>
                    <a:lstStyle/>
                    <a:p>
                      <a:r>
                        <a:rPr lang="en-IN" dirty="0"/>
                        <a:t>3</a:t>
                      </a:r>
                    </a:p>
                  </a:txBody>
                  <a:tcPr/>
                </a:tc>
                <a:tc>
                  <a:txBody>
                    <a:bodyPr/>
                    <a:lstStyle/>
                    <a:p>
                      <a:r>
                        <a:rPr lang="en-GB" dirty="0"/>
                        <a:t>Scope 1 and Scope 2 intensity (Gram of Co2 equivalent) per rupee of Turnover</a:t>
                      </a:r>
                      <a:endParaRPr lang="en-IN" dirty="0"/>
                    </a:p>
                  </a:txBody>
                  <a:tcPr/>
                </a:tc>
                <a:tc>
                  <a:txBody>
                    <a:bodyPr/>
                    <a:lstStyle/>
                    <a:p>
                      <a:pPr algn="r"/>
                      <a:r>
                        <a:rPr lang="en-IN" sz="1800" dirty="0">
                          <a:latin typeface="+mn-lt"/>
                        </a:rPr>
                        <a:t>0.19</a:t>
                      </a:r>
                    </a:p>
                  </a:txBody>
                  <a:tcPr/>
                </a:tc>
                <a:tc>
                  <a:txBody>
                    <a:bodyPr/>
                    <a:lstStyle/>
                    <a:p>
                      <a:pPr algn="r"/>
                      <a:r>
                        <a:rPr lang="en-IN" sz="1800" dirty="0">
                          <a:latin typeface="+mn-lt"/>
                        </a:rPr>
                        <a:t>0.08</a:t>
                      </a:r>
                    </a:p>
                  </a:txBody>
                  <a:tcPr/>
                </a:tc>
                <a:tc>
                  <a:txBody>
                    <a:bodyPr/>
                    <a:lstStyle/>
                    <a:p>
                      <a:pPr algn="r"/>
                      <a:r>
                        <a:rPr lang="en-IN" sz="1800" dirty="0">
                          <a:latin typeface="+mn-lt"/>
                        </a:rPr>
                        <a:t>0.14</a:t>
                      </a:r>
                    </a:p>
                  </a:txBody>
                  <a:tcPr/>
                </a:tc>
                <a:tc>
                  <a:txBody>
                    <a:bodyPr/>
                    <a:lstStyle/>
                    <a:p>
                      <a:pPr algn="r"/>
                      <a:r>
                        <a:rPr lang="en-IN" sz="1800" dirty="0">
                          <a:latin typeface="+mn-lt"/>
                        </a:rPr>
                        <a:t>0.15</a:t>
                      </a:r>
                    </a:p>
                  </a:txBody>
                  <a:tcPr/>
                </a:tc>
                <a:extLst>
                  <a:ext uri="{0D108BD9-81ED-4DB2-BD59-A6C34878D82A}">
                    <a16:rowId xmlns:a16="http://schemas.microsoft.com/office/drawing/2014/main" xmlns="" val="2379130177"/>
                  </a:ext>
                </a:extLst>
              </a:tr>
              <a:tr h="353561">
                <a:tc>
                  <a:txBody>
                    <a:bodyPr/>
                    <a:lstStyle/>
                    <a:p>
                      <a:r>
                        <a:rPr lang="en-IN" dirty="0"/>
                        <a:t>4</a:t>
                      </a:r>
                    </a:p>
                  </a:txBody>
                  <a:tcPr/>
                </a:tc>
                <a:tc>
                  <a:txBody>
                    <a:bodyPr/>
                    <a:lstStyle/>
                    <a:p>
                      <a:r>
                        <a:rPr lang="en-IN" dirty="0"/>
                        <a:t>Waste generated in M.T.</a:t>
                      </a:r>
                    </a:p>
                  </a:txBody>
                  <a:tcPr/>
                </a:tc>
                <a:tc>
                  <a:txBody>
                    <a:bodyPr/>
                    <a:lstStyle/>
                    <a:p>
                      <a:pPr algn="r" fontAlgn="b"/>
                      <a:r>
                        <a:rPr lang="en-IN" sz="1800" b="0" i="0" u="none" strike="noStrike" dirty="0">
                          <a:solidFill>
                            <a:srgbClr val="000000"/>
                          </a:solidFill>
                          <a:effectLst/>
                          <a:latin typeface="Aptos Narrow" panose="020B0004020202020204" pitchFamily="34" charset="0"/>
                        </a:rPr>
                        <a:t>4203.52</a:t>
                      </a:r>
                    </a:p>
                  </a:txBody>
                  <a:tcPr marL="7620" marR="7620" marT="7620" marB="0" anchor="b"/>
                </a:tc>
                <a:tc>
                  <a:txBody>
                    <a:bodyPr/>
                    <a:lstStyle/>
                    <a:p>
                      <a:pPr algn="r" fontAlgn="b"/>
                      <a:r>
                        <a:rPr lang="en-IN" sz="1800" b="0" i="0" u="none" strike="noStrike" dirty="0">
                          <a:solidFill>
                            <a:srgbClr val="000000"/>
                          </a:solidFill>
                          <a:effectLst/>
                          <a:latin typeface="Aptos Narrow" panose="020B0004020202020204" pitchFamily="34" charset="0"/>
                        </a:rPr>
                        <a:t>182.37</a:t>
                      </a:r>
                    </a:p>
                  </a:txBody>
                  <a:tcPr marL="7620" marR="7620" marT="7620" marB="0" anchor="b"/>
                </a:tc>
                <a:tc>
                  <a:txBody>
                    <a:bodyPr/>
                    <a:lstStyle/>
                    <a:p>
                      <a:pPr algn="r" fontAlgn="b"/>
                      <a:r>
                        <a:rPr lang="en-IN" sz="1800" b="0" i="0" u="none" strike="noStrike" dirty="0">
                          <a:solidFill>
                            <a:srgbClr val="000000"/>
                          </a:solidFill>
                          <a:effectLst/>
                          <a:latin typeface="Aptos Narrow" panose="020B0004020202020204" pitchFamily="34" charset="0"/>
                        </a:rPr>
                        <a:t>30.20</a:t>
                      </a:r>
                    </a:p>
                  </a:txBody>
                  <a:tcPr marL="7620" marR="7620" marT="7620" marB="0" anchor="b"/>
                </a:tc>
                <a:tc>
                  <a:txBody>
                    <a:bodyPr/>
                    <a:lstStyle/>
                    <a:p>
                      <a:pPr algn="r" fontAlgn="b"/>
                      <a:r>
                        <a:rPr lang="en-IN" sz="1800" b="0" i="0" u="none" strike="noStrike" dirty="0">
                          <a:solidFill>
                            <a:srgbClr val="000000"/>
                          </a:solidFill>
                          <a:effectLst/>
                          <a:latin typeface="Aptos Narrow" panose="020B0004020202020204" pitchFamily="34" charset="0"/>
                        </a:rPr>
                        <a:t>1654.29</a:t>
                      </a:r>
                    </a:p>
                  </a:txBody>
                  <a:tcPr marL="7620" marR="7620" marT="7620" marB="0" anchor="b"/>
                </a:tc>
                <a:extLst>
                  <a:ext uri="{0D108BD9-81ED-4DB2-BD59-A6C34878D82A}">
                    <a16:rowId xmlns:a16="http://schemas.microsoft.com/office/drawing/2014/main" xmlns="" val="624729862"/>
                  </a:ext>
                </a:extLst>
              </a:tr>
              <a:tr h="610256">
                <a:tc>
                  <a:txBody>
                    <a:bodyPr/>
                    <a:lstStyle/>
                    <a:p>
                      <a:r>
                        <a:rPr lang="en-IN" dirty="0"/>
                        <a:t>5</a:t>
                      </a:r>
                    </a:p>
                  </a:txBody>
                  <a:tcPr/>
                </a:tc>
                <a:tc>
                  <a:txBody>
                    <a:bodyPr/>
                    <a:lstStyle/>
                    <a:p>
                      <a:r>
                        <a:rPr lang="en-IN" dirty="0"/>
                        <a:t>Energy used from renewable sources (GJ)</a:t>
                      </a:r>
                    </a:p>
                  </a:txBody>
                  <a:tcPr/>
                </a:tc>
                <a:tc>
                  <a:txBody>
                    <a:bodyPr/>
                    <a:lstStyle/>
                    <a:p>
                      <a:pPr algn="r" fontAlgn="b"/>
                      <a:r>
                        <a:rPr lang="en-IN" sz="1800" b="0" i="0" u="none" strike="noStrike">
                          <a:solidFill>
                            <a:srgbClr val="000000"/>
                          </a:solidFill>
                          <a:effectLst/>
                          <a:latin typeface="Aptos Narrow" panose="020B0004020202020204" pitchFamily="34" charset="0"/>
                        </a:rPr>
                        <a:t>11773</a:t>
                      </a:r>
                    </a:p>
                  </a:txBody>
                  <a:tcPr marL="7620" marR="7620" marT="7620" marB="0" anchor="b"/>
                </a:tc>
                <a:tc>
                  <a:txBody>
                    <a:bodyPr/>
                    <a:lstStyle/>
                    <a:p>
                      <a:pPr algn="r" fontAlgn="b"/>
                      <a:r>
                        <a:rPr lang="en-IN" sz="1800" b="0" i="0" u="none" strike="noStrike">
                          <a:solidFill>
                            <a:srgbClr val="000000"/>
                          </a:solidFill>
                          <a:effectLst/>
                          <a:latin typeface="Aptos Narrow" panose="020B0004020202020204" pitchFamily="34" charset="0"/>
                        </a:rPr>
                        <a:t>272638</a:t>
                      </a:r>
                    </a:p>
                  </a:txBody>
                  <a:tcPr marL="7620" marR="7620" marT="7620" marB="0" anchor="b"/>
                </a:tc>
                <a:tc>
                  <a:txBody>
                    <a:bodyPr/>
                    <a:lstStyle/>
                    <a:p>
                      <a:pPr algn="r" fontAlgn="b"/>
                      <a:r>
                        <a:rPr lang="en-IN" sz="1800" b="0" i="0" u="none" strike="noStrike" dirty="0">
                          <a:solidFill>
                            <a:srgbClr val="000000"/>
                          </a:solidFill>
                          <a:effectLst/>
                          <a:latin typeface="Aptos Narrow" panose="020B0004020202020204" pitchFamily="34" charset="0"/>
                        </a:rPr>
                        <a:t>Not available</a:t>
                      </a:r>
                    </a:p>
                  </a:txBody>
                  <a:tcPr marL="7620" marR="7620" marT="7620" marB="0" anchor="b"/>
                </a:tc>
                <a:tc>
                  <a:txBody>
                    <a:bodyPr/>
                    <a:lstStyle/>
                    <a:p>
                      <a:pPr algn="r" fontAlgn="b"/>
                      <a:r>
                        <a:rPr lang="en-IN" sz="1800" b="0" i="0" u="none" strike="noStrike" dirty="0">
                          <a:solidFill>
                            <a:srgbClr val="000000"/>
                          </a:solidFill>
                          <a:effectLst/>
                          <a:latin typeface="Aptos Narrow" panose="020B0004020202020204" pitchFamily="34" charset="0"/>
                        </a:rPr>
                        <a:t>1695.52</a:t>
                      </a:r>
                    </a:p>
                  </a:txBody>
                  <a:tcPr marL="7620" marR="7620" marT="7620" marB="0" anchor="b"/>
                </a:tc>
                <a:extLst>
                  <a:ext uri="{0D108BD9-81ED-4DB2-BD59-A6C34878D82A}">
                    <a16:rowId xmlns:a16="http://schemas.microsoft.com/office/drawing/2014/main" xmlns="" val="1833302713"/>
                  </a:ext>
                </a:extLst>
              </a:tr>
              <a:tr h="871794">
                <a:tc>
                  <a:txBody>
                    <a:bodyPr/>
                    <a:lstStyle/>
                    <a:p>
                      <a:r>
                        <a:rPr lang="en-IN"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Energy used from non renewable sources (GJ)</a:t>
                      </a:r>
                    </a:p>
                  </a:txBody>
                  <a:tcPr/>
                </a:tc>
                <a:tc>
                  <a:txBody>
                    <a:bodyPr/>
                    <a:lstStyle/>
                    <a:p>
                      <a:pPr algn="r" fontAlgn="b"/>
                      <a:r>
                        <a:rPr lang="en-IN" sz="1800" b="0" i="0" u="none" strike="noStrike">
                          <a:solidFill>
                            <a:srgbClr val="000000"/>
                          </a:solidFill>
                          <a:effectLst/>
                          <a:latin typeface="Aptos Narrow" panose="020B0004020202020204" pitchFamily="34" charset="0"/>
                        </a:rPr>
                        <a:t>3021201</a:t>
                      </a:r>
                    </a:p>
                  </a:txBody>
                  <a:tcPr marL="7620" marR="7620" marT="7620" marB="0" anchor="b"/>
                </a:tc>
                <a:tc>
                  <a:txBody>
                    <a:bodyPr/>
                    <a:lstStyle/>
                    <a:p>
                      <a:pPr algn="r" fontAlgn="b"/>
                      <a:r>
                        <a:rPr lang="en-IN" sz="1800" b="0" i="0" u="none" strike="noStrike">
                          <a:solidFill>
                            <a:srgbClr val="000000"/>
                          </a:solidFill>
                          <a:effectLst/>
                          <a:latin typeface="Aptos Narrow" panose="020B0004020202020204" pitchFamily="34" charset="0"/>
                        </a:rPr>
                        <a:t>882345</a:t>
                      </a:r>
                    </a:p>
                  </a:txBody>
                  <a:tcPr marL="7620" marR="7620" marT="7620" marB="0" anchor="b"/>
                </a:tc>
                <a:tc>
                  <a:txBody>
                    <a:bodyPr/>
                    <a:lstStyle/>
                    <a:p>
                      <a:pPr algn="r" fontAlgn="b"/>
                      <a:r>
                        <a:rPr lang="en-IN" sz="1800" b="0" i="0" u="none" strike="noStrike" dirty="0">
                          <a:solidFill>
                            <a:srgbClr val="000000"/>
                          </a:solidFill>
                          <a:effectLst/>
                          <a:latin typeface="Aptos Narrow" panose="020B0004020202020204" pitchFamily="34" charset="0"/>
                        </a:rPr>
                        <a:t>270546</a:t>
                      </a:r>
                    </a:p>
                  </a:txBody>
                  <a:tcPr marL="7620" marR="7620" marT="7620" marB="0" anchor="b"/>
                </a:tc>
                <a:tc>
                  <a:txBody>
                    <a:bodyPr/>
                    <a:lstStyle/>
                    <a:p>
                      <a:pPr algn="r" fontAlgn="b"/>
                      <a:r>
                        <a:rPr lang="en-IN" sz="1800" b="0" i="0" u="none" strike="noStrike" dirty="0">
                          <a:solidFill>
                            <a:srgbClr val="000000"/>
                          </a:solidFill>
                          <a:effectLst/>
                          <a:latin typeface="Aptos Narrow" panose="020B0004020202020204" pitchFamily="34" charset="0"/>
                        </a:rPr>
                        <a:t>511085</a:t>
                      </a:r>
                    </a:p>
                  </a:txBody>
                  <a:tcPr marL="7620" marR="7620" marT="7620" marB="0" anchor="b"/>
                </a:tc>
                <a:extLst>
                  <a:ext uri="{0D108BD9-81ED-4DB2-BD59-A6C34878D82A}">
                    <a16:rowId xmlns:a16="http://schemas.microsoft.com/office/drawing/2014/main" xmlns="" val="3683639783"/>
                  </a:ext>
                </a:extLst>
              </a:tr>
            </a:tbl>
          </a:graphicData>
        </a:graphic>
      </p:graphicFrame>
      <p:sp>
        <p:nvSpPr>
          <p:cNvPr id="5" name="Rectangle 4">
            <a:extLst>
              <a:ext uri="{FF2B5EF4-FFF2-40B4-BE49-F238E27FC236}">
                <a16:creationId xmlns:a16="http://schemas.microsoft.com/office/drawing/2014/main" xmlns="" id="{C5006423-6166-36F6-CF19-4151D77452AF}"/>
              </a:ext>
            </a:extLst>
          </p:cNvPr>
          <p:cNvSpPr/>
          <p:nvPr/>
        </p:nvSpPr>
        <p:spPr>
          <a:xfrm>
            <a:off x="838200" y="6294912"/>
            <a:ext cx="5257800" cy="3959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IN" i="1" dirty="0"/>
              <a:t>Source: BRSR reports filed with BSE for FY 2023 - 24</a:t>
            </a:r>
          </a:p>
        </p:txBody>
      </p:sp>
      <p:sp>
        <p:nvSpPr>
          <p:cNvPr id="3" name="Slide Number Placeholder 2">
            <a:extLst>
              <a:ext uri="{FF2B5EF4-FFF2-40B4-BE49-F238E27FC236}">
                <a16:creationId xmlns:a16="http://schemas.microsoft.com/office/drawing/2014/main" xmlns="" id="{DDFFA2AF-65C0-E99B-755E-7DDD0DF8A291}"/>
              </a:ext>
            </a:extLst>
          </p:cNvPr>
          <p:cNvSpPr>
            <a:spLocks noGrp="1"/>
          </p:cNvSpPr>
          <p:nvPr>
            <p:ph type="sldNum" sz="quarter" idx="12"/>
          </p:nvPr>
        </p:nvSpPr>
        <p:spPr/>
        <p:txBody>
          <a:bodyPr/>
          <a:lstStyle/>
          <a:p>
            <a:fld id="{B824ACC9-2D37-420A-8C2C-B2DE8AA43397}" type="slidenum">
              <a:rPr lang="en-IN" smtClean="0"/>
              <a:pPr/>
              <a:t>81</a:t>
            </a:fld>
            <a:endParaRPr lang="en-IN"/>
          </a:p>
        </p:txBody>
      </p:sp>
    </p:spTree>
    <p:extLst>
      <p:ext uri="{BB962C8B-B14F-4D97-AF65-F5344CB8AC3E}">
        <p14:creationId xmlns:p14="http://schemas.microsoft.com/office/powerpoint/2010/main" xmlns="" val="17711084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A41690-C559-9E4A-577D-45CE6C5C5A02}"/>
              </a:ext>
            </a:extLst>
          </p:cNvPr>
          <p:cNvSpPr>
            <a:spLocks noGrp="1"/>
          </p:cNvSpPr>
          <p:nvPr>
            <p:ph type="title"/>
          </p:nvPr>
        </p:nvSpPr>
        <p:spPr>
          <a:xfrm>
            <a:off x="838200" y="365125"/>
            <a:ext cx="10515600" cy="624689"/>
          </a:xfrm>
        </p:spPr>
        <p:txBody>
          <a:bodyPr>
            <a:normAutofit fontScale="90000"/>
          </a:bodyPr>
          <a:lstStyle/>
          <a:p>
            <a:pPr algn="ctr"/>
            <a:r>
              <a:rPr lang="en-IN" dirty="0"/>
              <a:t>Comparison of Banks – Select KPI </a:t>
            </a:r>
            <a:br>
              <a:rPr lang="en-IN" dirty="0"/>
            </a:br>
            <a:r>
              <a:rPr lang="en-IN" dirty="0"/>
              <a:t>Other than Principle 6 Information</a:t>
            </a:r>
          </a:p>
        </p:txBody>
      </p:sp>
      <p:graphicFrame>
        <p:nvGraphicFramePr>
          <p:cNvPr id="4" name="Content Placeholder 3">
            <a:extLst>
              <a:ext uri="{FF2B5EF4-FFF2-40B4-BE49-F238E27FC236}">
                <a16:creationId xmlns:a16="http://schemas.microsoft.com/office/drawing/2014/main" xmlns="" id="{7513291C-BCE1-DFAF-986F-FE511450057E}"/>
              </a:ext>
            </a:extLst>
          </p:cNvPr>
          <p:cNvGraphicFramePr>
            <a:graphicFrameLocks noGrp="1"/>
          </p:cNvGraphicFramePr>
          <p:nvPr>
            <p:ph idx="1"/>
          </p:nvPr>
        </p:nvGraphicFramePr>
        <p:xfrm>
          <a:off x="838200" y="1671317"/>
          <a:ext cx="10515600" cy="4083212"/>
        </p:xfrm>
        <a:graphic>
          <a:graphicData uri="http://schemas.openxmlformats.org/drawingml/2006/table">
            <a:tbl>
              <a:tblPr firstRow="1" bandRow="1">
                <a:tableStyleId>{5C22544A-7EE6-4342-B048-85BDC9FD1C3A}</a:tableStyleId>
              </a:tblPr>
              <a:tblGrid>
                <a:gridCol w="792637">
                  <a:extLst>
                    <a:ext uri="{9D8B030D-6E8A-4147-A177-3AD203B41FA5}">
                      <a16:colId xmlns:a16="http://schemas.microsoft.com/office/drawing/2014/main" xmlns="" val="2511575749"/>
                    </a:ext>
                  </a:extLst>
                </a:gridCol>
                <a:gridCol w="2712563">
                  <a:extLst>
                    <a:ext uri="{9D8B030D-6E8A-4147-A177-3AD203B41FA5}">
                      <a16:colId xmlns:a16="http://schemas.microsoft.com/office/drawing/2014/main" xmlns="" val="3779304069"/>
                    </a:ext>
                  </a:extLst>
                </a:gridCol>
                <a:gridCol w="1752600">
                  <a:extLst>
                    <a:ext uri="{9D8B030D-6E8A-4147-A177-3AD203B41FA5}">
                      <a16:colId xmlns:a16="http://schemas.microsoft.com/office/drawing/2014/main" xmlns="" val="4239541331"/>
                    </a:ext>
                  </a:extLst>
                </a:gridCol>
                <a:gridCol w="1752600">
                  <a:extLst>
                    <a:ext uri="{9D8B030D-6E8A-4147-A177-3AD203B41FA5}">
                      <a16:colId xmlns:a16="http://schemas.microsoft.com/office/drawing/2014/main" xmlns="" val="2961042498"/>
                    </a:ext>
                  </a:extLst>
                </a:gridCol>
                <a:gridCol w="1752600">
                  <a:extLst>
                    <a:ext uri="{9D8B030D-6E8A-4147-A177-3AD203B41FA5}">
                      <a16:colId xmlns:a16="http://schemas.microsoft.com/office/drawing/2014/main" xmlns="" val="551306331"/>
                    </a:ext>
                  </a:extLst>
                </a:gridCol>
                <a:gridCol w="1752600">
                  <a:extLst>
                    <a:ext uri="{9D8B030D-6E8A-4147-A177-3AD203B41FA5}">
                      <a16:colId xmlns:a16="http://schemas.microsoft.com/office/drawing/2014/main" xmlns="" val="1068650458"/>
                    </a:ext>
                  </a:extLst>
                </a:gridCol>
              </a:tblGrid>
              <a:tr h="467372">
                <a:tc>
                  <a:txBody>
                    <a:bodyPr/>
                    <a:lstStyle/>
                    <a:p>
                      <a:r>
                        <a:rPr lang="en-IN" dirty="0"/>
                        <a:t>S No.</a:t>
                      </a:r>
                    </a:p>
                  </a:txBody>
                  <a:tcPr/>
                </a:tc>
                <a:tc>
                  <a:txBody>
                    <a:bodyPr/>
                    <a:lstStyle/>
                    <a:p>
                      <a:r>
                        <a:rPr lang="en-IN" dirty="0"/>
                        <a:t>Criteria</a:t>
                      </a:r>
                    </a:p>
                  </a:txBody>
                  <a:tcPr/>
                </a:tc>
                <a:tc>
                  <a:txBody>
                    <a:bodyPr/>
                    <a:lstStyle/>
                    <a:p>
                      <a:r>
                        <a:rPr lang="en-IN" dirty="0"/>
                        <a:t>HDFC Bank</a:t>
                      </a:r>
                    </a:p>
                  </a:txBody>
                  <a:tcPr/>
                </a:tc>
                <a:tc>
                  <a:txBody>
                    <a:bodyPr/>
                    <a:lstStyle/>
                    <a:p>
                      <a:r>
                        <a:rPr lang="en-IN" dirty="0"/>
                        <a:t>ICICI Bank</a:t>
                      </a:r>
                    </a:p>
                  </a:txBody>
                  <a:tcPr/>
                </a:tc>
                <a:tc>
                  <a:txBody>
                    <a:bodyPr/>
                    <a:lstStyle/>
                    <a:p>
                      <a:r>
                        <a:rPr lang="en-IN" dirty="0"/>
                        <a:t>IOB</a:t>
                      </a:r>
                    </a:p>
                  </a:txBody>
                  <a:tcPr/>
                </a:tc>
                <a:tc>
                  <a:txBody>
                    <a:bodyPr/>
                    <a:lstStyle/>
                    <a:p>
                      <a:r>
                        <a:rPr lang="en-IN" dirty="0"/>
                        <a:t>Indian Bank</a:t>
                      </a:r>
                    </a:p>
                  </a:txBody>
                  <a:tcPr/>
                </a:tc>
                <a:extLst>
                  <a:ext uri="{0D108BD9-81ED-4DB2-BD59-A6C34878D82A}">
                    <a16:rowId xmlns:a16="http://schemas.microsoft.com/office/drawing/2014/main" xmlns="" val="1447592105"/>
                  </a:ext>
                </a:extLst>
              </a:tr>
              <a:tr h="610256">
                <a:tc>
                  <a:txBody>
                    <a:bodyPr/>
                    <a:lstStyle/>
                    <a:p>
                      <a:r>
                        <a:rPr lang="en-IN" dirty="0"/>
                        <a:t>P1</a:t>
                      </a:r>
                    </a:p>
                  </a:txBody>
                  <a:tcPr/>
                </a:tc>
                <a:tc>
                  <a:txBody>
                    <a:bodyPr/>
                    <a:lstStyle/>
                    <a:p>
                      <a:r>
                        <a:rPr lang="en-GB" dirty="0"/>
                        <a:t>No. of employees other than KMP &amp; Directors covered in awareness programmes</a:t>
                      </a:r>
                      <a:endParaRPr lang="en-IN" dirty="0"/>
                    </a:p>
                  </a:txBody>
                  <a:tcPr/>
                </a:tc>
                <a:tc>
                  <a:txBody>
                    <a:bodyPr/>
                    <a:lstStyle/>
                    <a:p>
                      <a:pPr algn="r"/>
                      <a:r>
                        <a:rPr lang="en-IN" sz="1800" dirty="0">
                          <a:latin typeface="+mn-lt"/>
                        </a:rPr>
                        <a:t>1449</a:t>
                      </a:r>
                    </a:p>
                  </a:txBody>
                  <a:tcPr/>
                </a:tc>
                <a:tc>
                  <a:txBody>
                    <a:bodyPr/>
                    <a:lstStyle/>
                    <a:p>
                      <a:pPr algn="r"/>
                      <a:r>
                        <a:rPr lang="en-IN" sz="1800" dirty="0">
                          <a:latin typeface="+mn-lt"/>
                        </a:rPr>
                        <a:t>5964</a:t>
                      </a:r>
                    </a:p>
                  </a:txBody>
                  <a:tcPr/>
                </a:tc>
                <a:tc>
                  <a:txBody>
                    <a:bodyPr/>
                    <a:lstStyle/>
                    <a:p>
                      <a:pPr algn="r"/>
                      <a:r>
                        <a:rPr lang="en-IN" sz="1800" dirty="0">
                          <a:latin typeface="+mn-lt"/>
                        </a:rPr>
                        <a:t>1276</a:t>
                      </a:r>
                    </a:p>
                  </a:txBody>
                  <a:tcPr/>
                </a:tc>
                <a:tc>
                  <a:txBody>
                    <a:bodyPr/>
                    <a:lstStyle/>
                    <a:p>
                      <a:pPr algn="r"/>
                      <a:r>
                        <a:rPr lang="en-IN" sz="1800" dirty="0">
                          <a:latin typeface="+mn-lt"/>
                        </a:rPr>
                        <a:t>25204</a:t>
                      </a:r>
                    </a:p>
                  </a:txBody>
                  <a:tcPr/>
                </a:tc>
                <a:extLst>
                  <a:ext uri="{0D108BD9-81ED-4DB2-BD59-A6C34878D82A}">
                    <a16:rowId xmlns:a16="http://schemas.microsoft.com/office/drawing/2014/main" xmlns="" val="896556726"/>
                  </a:ext>
                </a:extLst>
              </a:tr>
              <a:tr h="610256">
                <a:tc>
                  <a:txBody>
                    <a:bodyPr/>
                    <a:lstStyle/>
                    <a:p>
                      <a:r>
                        <a:rPr lang="en-IN" dirty="0"/>
                        <a:t>P3</a:t>
                      </a:r>
                    </a:p>
                  </a:txBody>
                  <a:tcPr/>
                </a:tc>
                <a:tc gridSpan="2">
                  <a:txBody>
                    <a:bodyPr/>
                    <a:lstStyle/>
                    <a:p>
                      <a:r>
                        <a:rPr lang="en-IN" dirty="0"/>
                        <a:t>Return to work from Parental Leave –</a:t>
                      </a:r>
                    </a:p>
                    <a:p>
                      <a:r>
                        <a:rPr lang="en-IN" dirty="0"/>
                        <a:t>Retention Rate%</a:t>
                      </a:r>
                    </a:p>
                  </a:txBody>
                  <a:tcPr/>
                </a:tc>
                <a:tc hMerge="1">
                  <a:txBody>
                    <a:bodyPr/>
                    <a:lstStyle/>
                    <a:p>
                      <a:pPr algn="r"/>
                      <a:endParaRPr lang="en-IN" sz="1800" dirty="0">
                        <a:latin typeface="+mn-lt"/>
                      </a:endParaRPr>
                    </a:p>
                  </a:txBody>
                  <a:tcPr/>
                </a:tc>
                <a:tc>
                  <a:txBody>
                    <a:bodyPr/>
                    <a:lstStyle/>
                    <a:p>
                      <a:pPr algn="r"/>
                      <a:endParaRPr lang="en-IN" sz="1800" dirty="0">
                        <a:latin typeface="+mn-lt"/>
                      </a:endParaRPr>
                    </a:p>
                  </a:txBody>
                  <a:tcPr/>
                </a:tc>
                <a:tc>
                  <a:txBody>
                    <a:bodyPr/>
                    <a:lstStyle/>
                    <a:p>
                      <a:pPr algn="r"/>
                      <a:endParaRPr lang="en-IN" sz="1800" dirty="0">
                        <a:latin typeface="+mn-lt"/>
                      </a:endParaRPr>
                    </a:p>
                  </a:txBody>
                  <a:tcPr/>
                </a:tc>
                <a:tc>
                  <a:txBody>
                    <a:bodyPr/>
                    <a:lstStyle/>
                    <a:p>
                      <a:pPr algn="r"/>
                      <a:endParaRPr lang="en-IN" sz="1800" dirty="0">
                        <a:latin typeface="+mn-lt"/>
                      </a:endParaRPr>
                    </a:p>
                  </a:txBody>
                  <a:tcPr/>
                </a:tc>
                <a:extLst>
                  <a:ext uri="{0D108BD9-81ED-4DB2-BD59-A6C34878D82A}">
                    <a16:rowId xmlns:a16="http://schemas.microsoft.com/office/drawing/2014/main" xmlns="" val="2537831159"/>
                  </a:ext>
                </a:extLst>
              </a:tr>
              <a:tr h="367200">
                <a:tc>
                  <a:txBody>
                    <a:bodyPr/>
                    <a:lstStyle/>
                    <a:p>
                      <a:endParaRPr lang="en-IN" dirty="0"/>
                    </a:p>
                  </a:txBody>
                  <a:tcPr/>
                </a:tc>
                <a:tc>
                  <a:txBody>
                    <a:bodyPr/>
                    <a:lstStyle/>
                    <a:p>
                      <a:r>
                        <a:rPr lang="en-IN" dirty="0"/>
                        <a:t>Male</a:t>
                      </a:r>
                    </a:p>
                  </a:txBody>
                  <a:tcPr/>
                </a:tc>
                <a:tc>
                  <a:txBody>
                    <a:bodyPr/>
                    <a:lstStyle/>
                    <a:p>
                      <a:pPr algn="r" fontAlgn="b"/>
                      <a:r>
                        <a:rPr lang="en-IN" sz="1800" b="0" i="0" u="none" strike="noStrike" dirty="0">
                          <a:solidFill>
                            <a:srgbClr val="000000"/>
                          </a:solidFill>
                          <a:effectLst/>
                          <a:latin typeface="Aptos Narrow" panose="020B0004020202020204" pitchFamily="34" charset="0"/>
                        </a:rPr>
                        <a:t>99.80%</a:t>
                      </a:r>
                    </a:p>
                  </a:txBody>
                  <a:tcPr marL="7620" marR="7620" marT="7620" marB="0" anchor="b"/>
                </a:tc>
                <a:tc>
                  <a:txBody>
                    <a:bodyPr/>
                    <a:lstStyle/>
                    <a:p>
                      <a:pPr algn="r" fontAlgn="b"/>
                      <a:r>
                        <a:rPr lang="en-IN" sz="1800" b="0" i="0" u="none" strike="noStrike" dirty="0">
                          <a:solidFill>
                            <a:srgbClr val="000000"/>
                          </a:solidFill>
                          <a:effectLst/>
                          <a:latin typeface="Aptos Narrow" panose="020B0004020202020204" pitchFamily="34" charset="0"/>
                        </a:rPr>
                        <a:t>Not availed</a:t>
                      </a:r>
                    </a:p>
                  </a:txBody>
                  <a:tcPr marL="7620" marR="7620" marT="7620" marB="0" anchor="b"/>
                </a:tc>
                <a:tc>
                  <a:txBody>
                    <a:bodyPr/>
                    <a:lstStyle/>
                    <a:p>
                      <a:pPr algn="r" fontAlgn="b"/>
                      <a:r>
                        <a:rPr lang="en-IN" sz="1800" b="0" i="0" u="none" strike="noStrike">
                          <a:solidFill>
                            <a:srgbClr val="000000"/>
                          </a:solidFill>
                          <a:effectLst/>
                          <a:latin typeface="Aptos Narrow" panose="020B0004020202020204" pitchFamily="34" charset="0"/>
                        </a:rPr>
                        <a:t>100%</a:t>
                      </a:r>
                    </a:p>
                  </a:txBody>
                  <a:tcPr marL="7620" marR="7620" marT="7620" marB="0" anchor="b"/>
                </a:tc>
                <a:tc>
                  <a:txBody>
                    <a:bodyPr/>
                    <a:lstStyle/>
                    <a:p>
                      <a:pPr algn="r" fontAlgn="b"/>
                      <a:r>
                        <a:rPr lang="en-IN" sz="1800" b="0" i="0" u="none" strike="noStrike">
                          <a:solidFill>
                            <a:srgbClr val="000000"/>
                          </a:solidFill>
                          <a:effectLst/>
                          <a:latin typeface="Aptos Narrow" panose="020B0004020202020204" pitchFamily="34" charset="0"/>
                        </a:rPr>
                        <a:t>100%</a:t>
                      </a:r>
                    </a:p>
                  </a:txBody>
                  <a:tcPr marL="7620" marR="7620" marT="7620" marB="0" anchor="b"/>
                </a:tc>
                <a:extLst>
                  <a:ext uri="{0D108BD9-81ED-4DB2-BD59-A6C34878D82A}">
                    <a16:rowId xmlns:a16="http://schemas.microsoft.com/office/drawing/2014/main" xmlns="" val="2379130177"/>
                  </a:ext>
                </a:extLst>
              </a:tr>
              <a:tr h="353561">
                <a:tc>
                  <a:txBody>
                    <a:bodyPr/>
                    <a:lstStyle/>
                    <a:p>
                      <a:endParaRPr lang="en-IN" dirty="0"/>
                    </a:p>
                  </a:txBody>
                  <a:tcPr/>
                </a:tc>
                <a:tc>
                  <a:txBody>
                    <a:bodyPr/>
                    <a:lstStyle/>
                    <a:p>
                      <a:r>
                        <a:rPr lang="en-IN" dirty="0"/>
                        <a:t>Female</a:t>
                      </a:r>
                    </a:p>
                  </a:txBody>
                  <a:tcPr/>
                </a:tc>
                <a:tc>
                  <a:txBody>
                    <a:bodyPr/>
                    <a:lstStyle/>
                    <a:p>
                      <a:pPr algn="r" fontAlgn="b"/>
                      <a:r>
                        <a:rPr lang="en-IN" sz="1800" b="0" i="0" u="none" strike="noStrike" dirty="0">
                          <a:solidFill>
                            <a:srgbClr val="000000"/>
                          </a:solidFill>
                          <a:effectLst/>
                          <a:latin typeface="Aptos Narrow" panose="020B0004020202020204" pitchFamily="34" charset="0"/>
                        </a:rPr>
                        <a:t>97.50%</a:t>
                      </a:r>
                    </a:p>
                  </a:txBody>
                  <a:tcPr marL="7620" marR="7620" marT="7620" marB="0" anchor="b"/>
                </a:tc>
                <a:tc>
                  <a:txBody>
                    <a:bodyPr/>
                    <a:lstStyle/>
                    <a:p>
                      <a:pPr algn="r" fontAlgn="b"/>
                      <a:r>
                        <a:rPr lang="en-IN" sz="1800" b="0" i="0" u="none" strike="noStrike" dirty="0">
                          <a:solidFill>
                            <a:srgbClr val="000000"/>
                          </a:solidFill>
                          <a:effectLst/>
                          <a:latin typeface="Aptos Narrow" panose="020B0004020202020204" pitchFamily="34" charset="0"/>
                        </a:rPr>
                        <a:t>70.10%</a:t>
                      </a:r>
                    </a:p>
                  </a:txBody>
                  <a:tcPr marL="7620" marR="7620" marT="7620" marB="0" anchor="b"/>
                </a:tc>
                <a:tc>
                  <a:txBody>
                    <a:bodyPr/>
                    <a:lstStyle/>
                    <a:p>
                      <a:pPr algn="r" fontAlgn="b"/>
                      <a:r>
                        <a:rPr lang="en-IN" sz="1800" b="0" i="0" u="none" strike="noStrike">
                          <a:solidFill>
                            <a:srgbClr val="000000"/>
                          </a:solidFill>
                          <a:effectLst/>
                          <a:latin typeface="Aptos Narrow" panose="020B0004020202020204" pitchFamily="34" charset="0"/>
                        </a:rPr>
                        <a:t>100%</a:t>
                      </a:r>
                    </a:p>
                  </a:txBody>
                  <a:tcPr marL="7620" marR="7620" marT="7620" marB="0" anchor="b"/>
                </a:tc>
                <a:tc>
                  <a:txBody>
                    <a:bodyPr/>
                    <a:lstStyle/>
                    <a:p>
                      <a:pPr algn="r" fontAlgn="b"/>
                      <a:r>
                        <a:rPr lang="en-IN" sz="1800" b="0" i="0" u="none" strike="noStrike">
                          <a:solidFill>
                            <a:srgbClr val="000000"/>
                          </a:solidFill>
                          <a:effectLst/>
                          <a:latin typeface="Aptos Narrow" panose="020B0004020202020204" pitchFamily="34" charset="0"/>
                        </a:rPr>
                        <a:t>100%</a:t>
                      </a:r>
                    </a:p>
                  </a:txBody>
                  <a:tcPr marL="7620" marR="7620" marT="7620" marB="0" anchor="b"/>
                </a:tc>
                <a:extLst>
                  <a:ext uri="{0D108BD9-81ED-4DB2-BD59-A6C34878D82A}">
                    <a16:rowId xmlns:a16="http://schemas.microsoft.com/office/drawing/2014/main" xmlns="" val="624729862"/>
                  </a:ext>
                </a:extLst>
              </a:tr>
              <a:tr h="414000">
                <a:tc>
                  <a:txBody>
                    <a:bodyPr/>
                    <a:lstStyle/>
                    <a:p>
                      <a:endParaRPr lang="en-IN" dirty="0"/>
                    </a:p>
                  </a:txBody>
                  <a:tcPr/>
                </a:tc>
                <a:tc>
                  <a:txBody>
                    <a:bodyPr/>
                    <a:lstStyle/>
                    <a:p>
                      <a:r>
                        <a:rPr lang="en-IN" dirty="0"/>
                        <a:t>Total</a:t>
                      </a:r>
                    </a:p>
                  </a:txBody>
                  <a:tcPr/>
                </a:tc>
                <a:tc>
                  <a:txBody>
                    <a:bodyPr/>
                    <a:lstStyle/>
                    <a:p>
                      <a:pPr algn="r" fontAlgn="b"/>
                      <a:r>
                        <a:rPr lang="en-IN" sz="1800" b="0" i="0" u="none" strike="noStrike" dirty="0">
                          <a:solidFill>
                            <a:srgbClr val="000000"/>
                          </a:solidFill>
                          <a:effectLst/>
                          <a:latin typeface="Aptos Narrow" panose="020B0004020202020204" pitchFamily="34" charset="0"/>
                        </a:rPr>
                        <a:t>99.30%</a:t>
                      </a:r>
                    </a:p>
                  </a:txBody>
                  <a:tcPr marL="7620" marR="7620" marT="7620" marB="0" anchor="b"/>
                </a:tc>
                <a:tc>
                  <a:txBody>
                    <a:bodyPr/>
                    <a:lstStyle/>
                    <a:p>
                      <a:pPr algn="r" fontAlgn="b"/>
                      <a:r>
                        <a:rPr lang="en-IN" sz="1800" b="0" i="0" u="none" strike="noStrike" dirty="0">
                          <a:solidFill>
                            <a:srgbClr val="000000"/>
                          </a:solidFill>
                          <a:effectLst/>
                          <a:latin typeface="Aptos Narrow" panose="020B0004020202020204" pitchFamily="34" charset="0"/>
                        </a:rPr>
                        <a:t>70.10%</a:t>
                      </a:r>
                    </a:p>
                  </a:txBody>
                  <a:tcPr marL="7620" marR="7620" marT="7620" marB="0" anchor="b"/>
                </a:tc>
                <a:tc>
                  <a:txBody>
                    <a:bodyPr/>
                    <a:lstStyle/>
                    <a:p>
                      <a:pPr algn="r" fontAlgn="b"/>
                      <a:r>
                        <a:rPr lang="en-IN" sz="1800" b="0" i="0" u="none" strike="noStrike">
                          <a:solidFill>
                            <a:srgbClr val="000000"/>
                          </a:solidFill>
                          <a:effectLst/>
                          <a:latin typeface="Aptos Narrow" panose="020B0004020202020204" pitchFamily="34" charset="0"/>
                        </a:rPr>
                        <a:t>100%</a:t>
                      </a:r>
                    </a:p>
                  </a:txBody>
                  <a:tcPr marL="7620" marR="7620" marT="7620" marB="0" anchor="b"/>
                </a:tc>
                <a:tc>
                  <a:txBody>
                    <a:bodyPr/>
                    <a:lstStyle/>
                    <a:p>
                      <a:pPr algn="r" fontAlgn="b"/>
                      <a:r>
                        <a:rPr lang="en-IN" sz="1800" b="0" i="0" u="none" strike="noStrike" dirty="0">
                          <a:solidFill>
                            <a:srgbClr val="000000"/>
                          </a:solidFill>
                          <a:effectLst/>
                          <a:latin typeface="Aptos Narrow" panose="020B0004020202020204" pitchFamily="34" charset="0"/>
                        </a:rPr>
                        <a:t>100%</a:t>
                      </a:r>
                    </a:p>
                  </a:txBody>
                  <a:tcPr marL="7620" marR="7620" marT="7620" marB="0" anchor="b"/>
                </a:tc>
                <a:extLst>
                  <a:ext uri="{0D108BD9-81ED-4DB2-BD59-A6C34878D82A}">
                    <a16:rowId xmlns:a16="http://schemas.microsoft.com/office/drawing/2014/main" xmlns="" val="1833302713"/>
                  </a:ext>
                </a:extLst>
              </a:tr>
              <a:tr h="414000">
                <a:tc>
                  <a:txBody>
                    <a:bodyPr/>
                    <a:lstStyle/>
                    <a:p>
                      <a:r>
                        <a:rPr lang="en-IN" dirty="0"/>
                        <a:t>P4</a:t>
                      </a:r>
                    </a:p>
                  </a:txBody>
                  <a:tcPr/>
                </a:tc>
                <a:tc>
                  <a:txBody>
                    <a:bodyPr/>
                    <a:lstStyle/>
                    <a:p>
                      <a:r>
                        <a:rPr lang="en-IN" dirty="0"/>
                        <a:t>No. of stakeholder groups identified</a:t>
                      </a:r>
                    </a:p>
                  </a:txBody>
                  <a:tcPr/>
                </a:tc>
                <a:tc>
                  <a:txBody>
                    <a:bodyPr/>
                    <a:lstStyle/>
                    <a:p>
                      <a:pPr algn="r" fontAlgn="b"/>
                      <a:r>
                        <a:rPr lang="en-IN" sz="1800" b="0" i="0" u="none" strike="noStrike" dirty="0">
                          <a:solidFill>
                            <a:srgbClr val="000000"/>
                          </a:solidFill>
                          <a:effectLst/>
                          <a:latin typeface="Aptos Narrow" panose="020B0004020202020204" pitchFamily="34" charset="0"/>
                        </a:rPr>
                        <a:t>6</a:t>
                      </a:r>
                    </a:p>
                  </a:txBody>
                  <a:tcPr marL="7620" marR="7620" marT="7620" marB="0" anchor="b"/>
                </a:tc>
                <a:tc>
                  <a:txBody>
                    <a:bodyPr/>
                    <a:lstStyle/>
                    <a:p>
                      <a:pPr algn="r" fontAlgn="b"/>
                      <a:r>
                        <a:rPr lang="en-IN" sz="1800" b="0" i="0" u="none" strike="noStrike" dirty="0">
                          <a:solidFill>
                            <a:srgbClr val="000000"/>
                          </a:solidFill>
                          <a:effectLst/>
                          <a:latin typeface="Aptos Narrow" panose="020B0004020202020204" pitchFamily="34" charset="0"/>
                        </a:rPr>
                        <a:t>5</a:t>
                      </a:r>
                    </a:p>
                  </a:txBody>
                  <a:tcPr marL="7620" marR="7620" marT="7620" marB="0" anchor="b"/>
                </a:tc>
                <a:tc>
                  <a:txBody>
                    <a:bodyPr/>
                    <a:lstStyle/>
                    <a:p>
                      <a:pPr algn="r" fontAlgn="b"/>
                      <a:r>
                        <a:rPr lang="en-IN" sz="1800" b="0" i="0" u="none" strike="noStrike" dirty="0">
                          <a:solidFill>
                            <a:srgbClr val="000000"/>
                          </a:solidFill>
                          <a:effectLst/>
                          <a:latin typeface="Aptos Narrow" panose="020B0004020202020204" pitchFamily="34" charset="0"/>
                        </a:rPr>
                        <a:t>5</a:t>
                      </a:r>
                    </a:p>
                  </a:txBody>
                  <a:tcPr marL="7620" marR="7620" marT="7620" marB="0" anchor="b"/>
                </a:tc>
                <a:tc>
                  <a:txBody>
                    <a:bodyPr/>
                    <a:lstStyle/>
                    <a:p>
                      <a:pPr algn="r" fontAlgn="b"/>
                      <a:r>
                        <a:rPr lang="en-IN" sz="1800" b="0" i="0" u="none" strike="noStrike" dirty="0">
                          <a:solidFill>
                            <a:srgbClr val="000000"/>
                          </a:solidFill>
                          <a:effectLst/>
                          <a:latin typeface="Aptos Narrow" panose="020B0004020202020204" pitchFamily="34" charset="0"/>
                        </a:rPr>
                        <a:t>8</a:t>
                      </a:r>
                    </a:p>
                  </a:txBody>
                  <a:tcPr marL="7620" marR="7620" marT="7620" marB="0" anchor="b"/>
                </a:tc>
                <a:extLst>
                  <a:ext uri="{0D108BD9-81ED-4DB2-BD59-A6C34878D82A}">
                    <a16:rowId xmlns:a16="http://schemas.microsoft.com/office/drawing/2014/main" xmlns="" val="4106706154"/>
                  </a:ext>
                </a:extLst>
              </a:tr>
            </a:tbl>
          </a:graphicData>
        </a:graphic>
      </p:graphicFrame>
      <p:sp>
        <p:nvSpPr>
          <p:cNvPr id="5" name="Rectangle 4">
            <a:extLst>
              <a:ext uri="{FF2B5EF4-FFF2-40B4-BE49-F238E27FC236}">
                <a16:creationId xmlns:a16="http://schemas.microsoft.com/office/drawing/2014/main" xmlns="" id="{C5006423-6166-36F6-CF19-4151D77452AF}"/>
              </a:ext>
            </a:extLst>
          </p:cNvPr>
          <p:cNvSpPr/>
          <p:nvPr/>
        </p:nvSpPr>
        <p:spPr>
          <a:xfrm>
            <a:off x="838200" y="6294912"/>
            <a:ext cx="5257800" cy="3959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IN" i="1" dirty="0"/>
              <a:t>Source: BRSR reports filed with BSE for FY 2023-24</a:t>
            </a:r>
          </a:p>
        </p:txBody>
      </p:sp>
      <p:sp>
        <p:nvSpPr>
          <p:cNvPr id="3" name="Slide Number Placeholder 2">
            <a:extLst>
              <a:ext uri="{FF2B5EF4-FFF2-40B4-BE49-F238E27FC236}">
                <a16:creationId xmlns:a16="http://schemas.microsoft.com/office/drawing/2014/main" xmlns="" id="{58D74200-322B-35C1-F0AF-BEE690EB402E}"/>
              </a:ext>
            </a:extLst>
          </p:cNvPr>
          <p:cNvSpPr>
            <a:spLocks noGrp="1"/>
          </p:cNvSpPr>
          <p:nvPr>
            <p:ph type="sldNum" sz="quarter" idx="12"/>
          </p:nvPr>
        </p:nvSpPr>
        <p:spPr/>
        <p:txBody>
          <a:bodyPr/>
          <a:lstStyle/>
          <a:p>
            <a:fld id="{B824ACC9-2D37-420A-8C2C-B2DE8AA43397}" type="slidenum">
              <a:rPr lang="en-IN" smtClean="0"/>
              <a:pPr/>
              <a:t>82</a:t>
            </a:fld>
            <a:endParaRPr lang="en-IN"/>
          </a:p>
        </p:txBody>
      </p:sp>
    </p:spTree>
    <p:extLst>
      <p:ext uri="{BB962C8B-B14F-4D97-AF65-F5344CB8AC3E}">
        <p14:creationId xmlns:p14="http://schemas.microsoft.com/office/powerpoint/2010/main" xmlns="" val="29660124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A41690-C559-9E4A-577D-45CE6C5C5A02}"/>
              </a:ext>
            </a:extLst>
          </p:cNvPr>
          <p:cNvSpPr>
            <a:spLocks noGrp="1"/>
          </p:cNvSpPr>
          <p:nvPr>
            <p:ph type="title"/>
          </p:nvPr>
        </p:nvSpPr>
        <p:spPr>
          <a:xfrm>
            <a:off x="838200" y="365125"/>
            <a:ext cx="10515600" cy="898067"/>
          </a:xfrm>
        </p:spPr>
        <p:txBody>
          <a:bodyPr>
            <a:normAutofit fontScale="90000"/>
          </a:bodyPr>
          <a:lstStyle/>
          <a:p>
            <a:pPr algn="ctr"/>
            <a:r>
              <a:rPr lang="en-IN" dirty="0"/>
              <a:t>Comparison of Banks – Select KPI </a:t>
            </a:r>
            <a:br>
              <a:rPr lang="en-IN" dirty="0"/>
            </a:br>
            <a:r>
              <a:rPr lang="en-IN" dirty="0"/>
              <a:t>Other than Principle 6 Information (Contd.)</a:t>
            </a:r>
          </a:p>
        </p:txBody>
      </p:sp>
      <p:graphicFrame>
        <p:nvGraphicFramePr>
          <p:cNvPr id="4" name="Content Placeholder 3">
            <a:extLst>
              <a:ext uri="{FF2B5EF4-FFF2-40B4-BE49-F238E27FC236}">
                <a16:creationId xmlns:a16="http://schemas.microsoft.com/office/drawing/2014/main" xmlns="" id="{7513291C-BCE1-DFAF-986F-FE511450057E}"/>
              </a:ext>
            </a:extLst>
          </p:cNvPr>
          <p:cNvGraphicFramePr>
            <a:graphicFrameLocks noGrp="1"/>
          </p:cNvGraphicFramePr>
          <p:nvPr>
            <p:ph idx="1"/>
          </p:nvPr>
        </p:nvGraphicFramePr>
        <p:xfrm>
          <a:off x="838200" y="1671317"/>
          <a:ext cx="10515600" cy="3760652"/>
        </p:xfrm>
        <a:graphic>
          <a:graphicData uri="http://schemas.openxmlformats.org/drawingml/2006/table">
            <a:tbl>
              <a:tblPr firstRow="1" bandRow="1">
                <a:tableStyleId>{5C22544A-7EE6-4342-B048-85BDC9FD1C3A}</a:tableStyleId>
              </a:tblPr>
              <a:tblGrid>
                <a:gridCol w="792637">
                  <a:extLst>
                    <a:ext uri="{9D8B030D-6E8A-4147-A177-3AD203B41FA5}">
                      <a16:colId xmlns:a16="http://schemas.microsoft.com/office/drawing/2014/main" xmlns="" val="2511575749"/>
                    </a:ext>
                  </a:extLst>
                </a:gridCol>
                <a:gridCol w="2712563">
                  <a:extLst>
                    <a:ext uri="{9D8B030D-6E8A-4147-A177-3AD203B41FA5}">
                      <a16:colId xmlns:a16="http://schemas.microsoft.com/office/drawing/2014/main" xmlns="" val="3779304069"/>
                    </a:ext>
                  </a:extLst>
                </a:gridCol>
                <a:gridCol w="1752600">
                  <a:extLst>
                    <a:ext uri="{9D8B030D-6E8A-4147-A177-3AD203B41FA5}">
                      <a16:colId xmlns:a16="http://schemas.microsoft.com/office/drawing/2014/main" xmlns="" val="4239541331"/>
                    </a:ext>
                  </a:extLst>
                </a:gridCol>
                <a:gridCol w="1752600">
                  <a:extLst>
                    <a:ext uri="{9D8B030D-6E8A-4147-A177-3AD203B41FA5}">
                      <a16:colId xmlns:a16="http://schemas.microsoft.com/office/drawing/2014/main" xmlns="" val="2961042498"/>
                    </a:ext>
                  </a:extLst>
                </a:gridCol>
                <a:gridCol w="1752600">
                  <a:extLst>
                    <a:ext uri="{9D8B030D-6E8A-4147-A177-3AD203B41FA5}">
                      <a16:colId xmlns:a16="http://schemas.microsoft.com/office/drawing/2014/main" xmlns="" val="551306331"/>
                    </a:ext>
                  </a:extLst>
                </a:gridCol>
                <a:gridCol w="1752600">
                  <a:extLst>
                    <a:ext uri="{9D8B030D-6E8A-4147-A177-3AD203B41FA5}">
                      <a16:colId xmlns:a16="http://schemas.microsoft.com/office/drawing/2014/main" xmlns="" val="1068650458"/>
                    </a:ext>
                  </a:extLst>
                </a:gridCol>
              </a:tblGrid>
              <a:tr h="467372">
                <a:tc>
                  <a:txBody>
                    <a:bodyPr/>
                    <a:lstStyle/>
                    <a:p>
                      <a:r>
                        <a:rPr lang="en-IN" dirty="0"/>
                        <a:t>S No.</a:t>
                      </a:r>
                    </a:p>
                  </a:txBody>
                  <a:tcPr/>
                </a:tc>
                <a:tc>
                  <a:txBody>
                    <a:bodyPr/>
                    <a:lstStyle/>
                    <a:p>
                      <a:r>
                        <a:rPr lang="en-IN" dirty="0"/>
                        <a:t>Criteria</a:t>
                      </a:r>
                    </a:p>
                  </a:txBody>
                  <a:tcPr/>
                </a:tc>
                <a:tc>
                  <a:txBody>
                    <a:bodyPr/>
                    <a:lstStyle/>
                    <a:p>
                      <a:r>
                        <a:rPr lang="en-IN" dirty="0"/>
                        <a:t>HDFC Bank</a:t>
                      </a:r>
                    </a:p>
                  </a:txBody>
                  <a:tcPr/>
                </a:tc>
                <a:tc>
                  <a:txBody>
                    <a:bodyPr/>
                    <a:lstStyle/>
                    <a:p>
                      <a:r>
                        <a:rPr lang="en-IN" dirty="0"/>
                        <a:t>ICICI Bank</a:t>
                      </a:r>
                    </a:p>
                  </a:txBody>
                  <a:tcPr/>
                </a:tc>
                <a:tc>
                  <a:txBody>
                    <a:bodyPr/>
                    <a:lstStyle/>
                    <a:p>
                      <a:r>
                        <a:rPr lang="en-IN" dirty="0"/>
                        <a:t>IOB</a:t>
                      </a:r>
                    </a:p>
                  </a:txBody>
                  <a:tcPr/>
                </a:tc>
                <a:tc>
                  <a:txBody>
                    <a:bodyPr/>
                    <a:lstStyle/>
                    <a:p>
                      <a:r>
                        <a:rPr lang="en-IN" dirty="0"/>
                        <a:t>Indian Bank</a:t>
                      </a:r>
                    </a:p>
                  </a:txBody>
                  <a:tcPr/>
                </a:tc>
                <a:extLst>
                  <a:ext uri="{0D108BD9-81ED-4DB2-BD59-A6C34878D82A}">
                    <a16:rowId xmlns:a16="http://schemas.microsoft.com/office/drawing/2014/main" xmlns="" val="1447592105"/>
                  </a:ext>
                </a:extLst>
              </a:tr>
              <a:tr h="610256">
                <a:tc>
                  <a:txBody>
                    <a:bodyPr/>
                    <a:lstStyle/>
                    <a:p>
                      <a:r>
                        <a:rPr lang="en-IN" dirty="0"/>
                        <a:t>P5</a:t>
                      </a:r>
                    </a:p>
                  </a:txBody>
                  <a:tcPr/>
                </a:tc>
                <a:tc>
                  <a:txBody>
                    <a:bodyPr/>
                    <a:lstStyle/>
                    <a:p>
                      <a:r>
                        <a:rPr lang="en-GB" dirty="0"/>
                        <a:t>% more than minimum wages</a:t>
                      </a:r>
                      <a:endParaRPr lang="en-IN" dirty="0"/>
                    </a:p>
                  </a:txBody>
                  <a:tcPr/>
                </a:tc>
                <a:tc>
                  <a:txBody>
                    <a:bodyPr/>
                    <a:lstStyle/>
                    <a:p>
                      <a:pPr algn="r"/>
                      <a:r>
                        <a:rPr lang="en-IN" sz="1800" dirty="0">
                          <a:latin typeface="+mn-lt"/>
                        </a:rPr>
                        <a:t>100%</a:t>
                      </a:r>
                    </a:p>
                  </a:txBody>
                  <a:tcPr/>
                </a:tc>
                <a:tc>
                  <a:txBody>
                    <a:bodyPr/>
                    <a:lstStyle/>
                    <a:p>
                      <a:pPr algn="r"/>
                      <a:r>
                        <a:rPr lang="en-IN" sz="1800" dirty="0">
                          <a:latin typeface="+mn-lt"/>
                        </a:rPr>
                        <a:t>Not applicable to Bank</a:t>
                      </a:r>
                    </a:p>
                  </a:txBody>
                  <a:tcPr/>
                </a:tc>
                <a:tc>
                  <a:txBody>
                    <a:bodyPr/>
                    <a:lstStyle/>
                    <a:p>
                      <a:pPr algn="r"/>
                      <a:r>
                        <a:rPr lang="en-IN" sz="1800" dirty="0">
                          <a:latin typeface="+mn-lt"/>
                        </a:rPr>
                        <a:t>100%</a:t>
                      </a:r>
                    </a:p>
                  </a:txBody>
                  <a:tcPr/>
                </a:tc>
                <a:tc>
                  <a:txBody>
                    <a:bodyPr/>
                    <a:lstStyle/>
                    <a:p>
                      <a:pPr algn="r"/>
                      <a:r>
                        <a:rPr lang="en-IN" sz="1800" dirty="0">
                          <a:latin typeface="+mn-lt"/>
                        </a:rPr>
                        <a:t>100%</a:t>
                      </a:r>
                    </a:p>
                  </a:txBody>
                  <a:tcPr/>
                </a:tc>
                <a:extLst>
                  <a:ext uri="{0D108BD9-81ED-4DB2-BD59-A6C34878D82A}">
                    <a16:rowId xmlns:a16="http://schemas.microsoft.com/office/drawing/2014/main" xmlns="" val="896556726"/>
                  </a:ext>
                </a:extLst>
              </a:tr>
              <a:tr h="610256">
                <a:tc>
                  <a:txBody>
                    <a:bodyPr/>
                    <a:lstStyle/>
                    <a:p>
                      <a:endParaRPr lang="en-IN" dirty="0"/>
                    </a:p>
                  </a:txBody>
                  <a:tcPr/>
                </a:tc>
                <a:tc gridSpan="2">
                  <a:txBody>
                    <a:bodyPr/>
                    <a:lstStyle/>
                    <a:p>
                      <a:r>
                        <a:rPr lang="en-IN" dirty="0"/>
                        <a:t>Median Remuneration other than KMPs and Directors</a:t>
                      </a:r>
                    </a:p>
                  </a:txBody>
                  <a:tcPr/>
                </a:tc>
                <a:tc hMerge="1">
                  <a:txBody>
                    <a:bodyPr/>
                    <a:lstStyle/>
                    <a:p>
                      <a:pPr algn="r"/>
                      <a:endParaRPr lang="en-IN" sz="1800" dirty="0">
                        <a:latin typeface="+mn-lt"/>
                      </a:endParaRPr>
                    </a:p>
                  </a:txBody>
                  <a:tcPr/>
                </a:tc>
                <a:tc>
                  <a:txBody>
                    <a:bodyPr/>
                    <a:lstStyle/>
                    <a:p>
                      <a:pPr algn="r"/>
                      <a:endParaRPr lang="en-IN" sz="1800" dirty="0">
                        <a:latin typeface="+mn-lt"/>
                      </a:endParaRPr>
                    </a:p>
                  </a:txBody>
                  <a:tcPr/>
                </a:tc>
                <a:tc>
                  <a:txBody>
                    <a:bodyPr/>
                    <a:lstStyle/>
                    <a:p>
                      <a:pPr algn="r"/>
                      <a:endParaRPr lang="en-IN" sz="1800" dirty="0">
                        <a:latin typeface="+mn-lt"/>
                      </a:endParaRPr>
                    </a:p>
                  </a:txBody>
                  <a:tcPr/>
                </a:tc>
                <a:tc>
                  <a:txBody>
                    <a:bodyPr/>
                    <a:lstStyle/>
                    <a:p>
                      <a:pPr algn="r"/>
                      <a:endParaRPr lang="en-IN" sz="1800" dirty="0">
                        <a:latin typeface="+mn-lt"/>
                      </a:endParaRPr>
                    </a:p>
                  </a:txBody>
                  <a:tcPr/>
                </a:tc>
                <a:extLst>
                  <a:ext uri="{0D108BD9-81ED-4DB2-BD59-A6C34878D82A}">
                    <a16:rowId xmlns:a16="http://schemas.microsoft.com/office/drawing/2014/main" xmlns="" val="2537831159"/>
                  </a:ext>
                </a:extLst>
              </a:tr>
              <a:tr h="367200">
                <a:tc>
                  <a:txBody>
                    <a:bodyPr/>
                    <a:lstStyle/>
                    <a:p>
                      <a:endParaRPr lang="en-IN" dirty="0"/>
                    </a:p>
                  </a:txBody>
                  <a:tcPr/>
                </a:tc>
                <a:tc>
                  <a:txBody>
                    <a:bodyPr/>
                    <a:lstStyle/>
                    <a:p>
                      <a:r>
                        <a:rPr lang="en-IN" dirty="0"/>
                        <a:t>Male</a:t>
                      </a:r>
                    </a:p>
                  </a:txBody>
                  <a:tcPr/>
                </a:tc>
                <a:tc>
                  <a:txBody>
                    <a:bodyPr/>
                    <a:lstStyle/>
                    <a:p>
                      <a:pPr algn="r" fontAlgn="b"/>
                      <a:r>
                        <a:rPr lang="en-IN" sz="1800" b="0" i="0" u="none" strike="noStrike">
                          <a:solidFill>
                            <a:srgbClr val="000000"/>
                          </a:solidFill>
                          <a:effectLst/>
                          <a:latin typeface="Aptos Narrow" panose="020B0004020202020204" pitchFamily="34" charset="0"/>
                        </a:rPr>
                        <a:t>546</a:t>
                      </a:r>
                    </a:p>
                  </a:txBody>
                  <a:tcPr marL="7620" marR="7620" marT="7620" marB="0" anchor="b"/>
                </a:tc>
                <a:tc>
                  <a:txBody>
                    <a:bodyPr/>
                    <a:lstStyle/>
                    <a:p>
                      <a:pPr algn="r" fontAlgn="b"/>
                      <a:r>
                        <a:rPr lang="en-IN" sz="1800" b="0" i="0" u="none" strike="noStrike">
                          <a:solidFill>
                            <a:srgbClr val="000000"/>
                          </a:solidFill>
                          <a:effectLst/>
                          <a:latin typeface="Aptos Narrow" panose="020B0004020202020204" pitchFamily="34" charset="0"/>
                        </a:rPr>
                        <a:t>694</a:t>
                      </a:r>
                    </a:p>
                  </a:txBody>
                  <a:tcPr marL="7620" marR="7620" marT="7620" marB="0" anchor="b"/>
                </a:tc>
                <a:tc>
                  <a:txBody>
                    <a:bodyPr/>
                    <a:lstStyle/>
                    <a:p>
                      <a:pPr algn="r" fontAlgn="b"/>
                      <a:r>
                        <a:rPr lang="en-IN" sz="1800" b="0" i="0" u="none" strike="noStrike">
                          <a:solidFill>
                            <a:srgbClr val="000000"/>
                          </a:solidFill>
                          <a:effectLst/>
                          <a:latin typeface="Aptos Narrow" panose="020B0004020202020204" pitchFamily="34" charset="0"/>
                        </a:rPr>
                        <a:t>1257</a:t>
                      </a:r>
                    </a:p>
                  </a:txBody>
                  <a:tcPr marL="7620" marR="7620" marT="7620" marB="0" anchor="b"/>
                </a:tc>
                <a:tc>
                  <a:txBody>
                    <a:bodyPr/>
                    <a:lstStyle/>
                    <a:p>
                      <a:pPr algn="r" fontAlgn="b"/>
                      <a:r>
                        <a:rPr lang="en-IN" sz="1800" b="0" i="0" u="none" strike="noStrike" dirty="0">
                          <a:solidFill>
                            <a:srgbClr val="000000"/>
                          </a:solidFill>
                          <a:effectLst/>
                          <a:latin typeface="Aptos Narrow" panose="020B0004020202020204" pitchFamily="34" charset="0"/>
                        </a:rPr>
                        <a:t>1296</a:t>
                      </a:r>
                    </a:p>
                  </a:txBody>
                  <a:tcPr marL="7620" marR="7620" marT="7620" marB="0" anchor="b"/>
                </a:tc>
                <a:extLst>
                  <a:ext uri="{0D108BD9-81ED-4DB2-BD59-A6C34878D82A}">
                    <a16:rowId xmlns:a16="http://schemas.microsoft.com/office/drawing/2014/main" xmlns="" val="2379130177"/>
                  </a:ext>
                </a:extLst>
              </a:tr>
              <a:tr h="353561">
                <a:tc>
                  <a:txBody>
                    <a:bodyPr/>
                    <a:lstStyle/>
                    <a:p>
                      <a:endParaRPr lang="en-IN" dirty="0"/>
                    </a:p>
                  </a:txBody>
                  <a:tcPr/>
                </a:tc>
                <a:tc>
                  <a:txBody>
                    <a:bodyPr/>
                    <a:lstStyle/>
                    <a:p>
                      <a:r>
                        <a:rPr lang="en-IN" dirty="0"/>
                        <a:t>Female</a:t>
                      </a:r>
                    </a:p>
                  </a:txBody>
                  <a:tcPr/>
                </a:tc>
                <a:tc>
                  <a:txBody>
                    <a:bodyPr/>
                    <a:lstStyle/>
                    <a:p>
                      <a:pPr algn="r" fontAlgn="b"/>
                      <a:r>
                        <a:rPr lang="en-IN" sz="1800" b="0" i="0" u="none" strike="noStrike">
                          <a:solidFill>
                            <a:srgbClr val="000000"/>
                          </a:solidFill>
                          <a:effectLst/>
                          <a:latin typeface="Aptos Narrow" panose="020B0004020202020204" pitchFamily="34" charset="0"/>
                        </a:rPr>
                        <a:t>384</a:t>
                      </a:r>
                    </a:p>
                  </a:txBody>
                  <a:tcPr marL="7620" marR="7620" marT="7620" marB="0" anchor="b"/>
                </a:tc>
                <a:tc>
                  <a:txBody>
                    <a:bodyPr/>
                    <a:lstStyle/>
                    <a:p>
                      <a:pPr algn="r" fontAlgn="b"/>
                      <a:r>
                        <a:rPr lang="en-IN" sz="1800" b="0" i="0" u="none" strike="noStrike">
                          <a:solidFill>
                            <a:srgbClr val="000000"/>
                          </a:solidFill>
                          <a:effectLst/>
                          <a:latin typeface="Aptos Narrow" panose="020B0004020202020204" pitchFamily="34" charset="0"/>
                        </a:rPr>
                        <a:t>670</a:t>
                      </a:r>
                    </a:p>
                  </a:txBody>
                  <a:tcPr marL="7620" marR="7620" marT="7620" marB="0" anchor="b"/>
                </a:tc>
                <a:tc>
                  <a:txBody>
                    <a:bodyPr/>
                    <a:lstStyle/>
                    <a:p>
                      <a:pPr algn="r" fontAlgn="b"/>
                      <a:r>
                        <a:rPr lang="en-IN" sz="1800" b="0" i="0" u="none" strike="noStrike">
                          <a:solidFill>
                            <a:srgbClr val="000000"/>
                          </a:solidFill>
                          <a:effectLst/>
                          <a:latin typeface="Aptos Narrow" panose="020B0004020202020204" pitchFamily="34" charset="0"/>
                        </a:rPr>
                        <a:t>1177</a:t>
                      </a:r>
                    </a:p>
                  </a:txBody>
                  <a:tcPr marL="7620" marR="7620" marT="7620" marB="0" anchor="b"/>
                </a:tc>
                <a:tc>
                  <a:txBody>
                    <a:bodyPr/>
                    <a:lstStyle/>
                    <a:p>
                      <a:pPr algn="r" fontAlgn="b"/>
                      <a:r>
                        <a:rPr lang="en-IN" sz="1800" b="0" i="0" u="none" strike="noStrike" dirty="0">
                          <a:solidFill>
                            <a:srgbClr val="000000"/>
                          </a:solidFill>
                          <a:effectLst/>
                          <a:latin typeface="Aptos Narrow" panose="020B0004020202020204" pitchFamily="34" charset="0"/>
                        </a:rPr>
                        <a:t>1168</a:t>
                      </a:r>
                    </a:p>
                  </a:txBody>
                  <a:tcPr marL="7620" marR="7620" marT="7620" marB="0" anchor="b"/>
                </a:tc>
                <a:extLst>
                  <a:ext uri="{0D108BD9-81ED-4DB2-BD59-A6C34878D82A}">
                    <a16:rowId xmlns:a16="http://schemas.microsoft.com/office/drawing/2014/main" xmlns="" val="624729862"/>
                  </a:ext>
                </a:extLst>
              </a:tr>
              <a:tr h="414000">
                <a:tc>
                  <a:txBody>
                    <a:bodyPr/>
                    <a:lstStyle/>
                    <a:p>
                      <a:r>
                        <a:rPr lang="en-IN" dirty="0"/>
                        <a:t>P9</a:t>
                      </a:r>
                    </a:p>
                  </a:txBody>
                  <a:tcPr/>
                </a:tc>
                <a:tc>
                  <a:txBody>
                    <a:bodyPr/>
                    <a:lstStyle/>
                    <a:p>
                      <a:r>
                        <a:rPr lang="en-IN" dirty="0"/>
                        <a:t>No. of Consumer complaints received</a:t>
                      </a:r>
                    </a:p>
                  </a:txBody>
                  <a:tcPr/>
                </a:tc>
                <a:tc>
                  <a:txBody>
                    <a:bodyPr/>
                    <a:lstStyle/>
                    <a:p>
                      <a:pPr algn="r" fontAlgn="b"/>
                      <a:r>
                        <a:rPr lang="en-IN" sz="1800" b="0" i="0" u="none" strike="noStrike">
                          <a:solidFill>
                            <a:srgbClr val="000000"/>
                          </a:solidFill>
                          <a:effectLst/>
                          <a:latin typeface="Aptos Narrow" panose="020B0004020202020204" pitchFamily="34" charset="0"/>
                        </a:rPr>
                        <a:t>485339</a:t>
                      </a:r>
                    </a:p>
                  </a:txBody>
                  <a:tcPr marL="7620" marR="7620" marT="7620" marB="0" anchor="b"/>
                </a:tc>
                <a:tc>
                  <a:txBody>
                    <a:bodyPr/>
                    <a:lstStyle/>
                    <a:p>
                      <a:pPr algn="r" fontAlgn="b"/>
                      <a:r>
                        <a:rPr lang="en-IN" sz="1800" b="0" i="0" u="none" strike="noStrike">
                          <a:solidFill>
                            <a:srgbClr val="000000"/>
                          </a:solidFill>
                          <a:effectLst/>
                          <a:latin typeface="Aptos Narrow" panose="020B0004020202020204" pitchFamily="34" charset="0"/>
                        </a:rPr>
                        <a:t>346314</a:t>
                      </a:r>
                    </a:p>
                  </a:txBody>
                  <a:tcPr marL="7620" marR="7620" marT="7620" marB="0" anchor="b"/>
                </a:tc>
                <a:tc>
                  <a:txBody>
                    <a:bodyPr/>
                    <a:lstStyle/>
                    <a:p>
                      <a:pPr algn="r" fontAlgn="b"/>
                      <a:r>
                        <a:rPr lang="en-IN" sz="1800" b="0" i="0" u="none" strike="noStrike">
                          <a:solidFill>
                            <a:srgbClr val="000000"/>
                          </a:solidFill>
                          <a:effectLst/>
                          <a:latin typeface="Aptos Narrow" panose="020B0004020202020204" pitchFamily="34" charset="0"/>
                        </a:rPr>
                        <a:t>257208</a:t>
                      </a:r>
                    </a:p>
                  </a:txBody>
                  <a:tcPr marL="7620" marR="7620" marT="7620" marB="0" anchor="b"/>
                </a:tc>
                <a:tc>
                  <a:txBody>
                    <a:bodyPr/>
                    <a:lstStyle/>
                    <a:p>
                      <a:pPr algn="r" fontAlgn="b"/>
                      <a:r>
                        <a:rPr lang="en-IN" sz="1800" b="0" i="0" u="none" strike="noStrike" dirty="0">
                          <a:solidFill>
                            <a:srgbClr val="000000"/>
                          </a:solidFill>
                          <a:effectLst/>
                          <a:latin typeface="Aptos Narrow" panose="020B0004020202020204" pitchFamily="34" charset="0"/>
                        </a:rPr>
                        <a:t>89229</a:t>
                      </a:r>
                    </a:p>
                  </a:txBody>
                  <a:tcPr marL="7620" marR="7620" marT="7620" marB="0" anchor="b"/>
                </a:tc>
                <a:extLst>
                  <a:ext uri="{0D108BD9-81ED-4DB2-BD59-A6C34878D82A}">
                    <a16:rowId xmlns:a16="http://schemas.microsoft.com/office/drawing/2014/main" xmlns="" val="1833302713"/>
                  </a:ext>
                </a:extLst>
              </a:tr>
              <a:tr h="414000">
                <a:tc>
                  <a:txBody>
                    <a:bodyPr/>
                    <a:lstStyle/>
                    <a:p>
                      <a:r>
                        <a:rPr lang="en-IN" dirty="0"/>
                        <a:t>P9</a:t>
                      </a:r>
                    </a:p>
                  </a:txBody>
                  <a:tcPr/>
                </a:tc>
                <a:tc>
                  <a:txBody>
                    <a:bodyPr/>
                    <a:lstStyle/>
                    <a:p>
                      <a:r>
                        <a:rPr lang="en-IN" dirty="0"/>
                        <a:t>No, of Consumer complaints pending</a:t>
                      </a:r>
                    </a:p>
                  </a:txBody>
                  <a:tcPr/>
                </a:tc>
                <a:tc>
                  <a:txBody>
                    <a:bodyPr/>
                    <a:lstStyle/>
                    <a:p>
                      <a:pPr algn="r" fontAlgn="b"/>
                      <a:r>
                        <a:rPr lang="en-IN" sz="1800" b="0" i="0" u="none" strike="noStrike">
                          <a:solidFill>
                            <a:srgbClr val="000000"/>
                          </a:solidFill>
                          <a:effectLst/>
                          <a:latin typeface="Aptos Narrow" panose="020B0004020202020204" pitchFamily="34" charset="0"/>
                        </a:rPr>
                        <a:t>14232</a:t>
                      </a:r>
                    </a:p>
                  </a:txBody>
                  <a:tcPr marL="7620" marR="7620" marT="7620" marB="0" anchor="b"/>
                </a:tc>
                <a:tc>
                  <a:txBody>
                    <a:bodyPr/>
                    <a:lstStyle/>
                    <a:p>
                      <a:pPr algn="r" fontAlgn="b"/>
                      <a:r>
                        <a:rPr lang="en-IN" sz="1800" b="0" i="0" u="none" strike="noStrike">
                          <a:solidFill>
                            <a:srgbClr val="000000"/>
                          </a:solidFill>
                          <a:effectLst/>
                          <a:latin typeface="Aptos Narrow" panose="020B0004020202020204" pitchFamily="34" charset="0"/>
                        </a:rPr>
                        <a:t>22539</a:t>
                      </a:r>
                    </a:p>
                  </a:txBody>
                  <a:tcPr marL="7620" marR="7620" marT="7620" marB="0" anchor="b"/>
                </a:tc>
                <a:tc>
                  <a:txBody>
                    <a:bodyPr/>
                    <a:lstStyle/>
                    <a:p>
                      <a:pPr algn="r" fontAlgn="b"/>
                      <a:r>
                        <a:rPr lang="en-IN" sz="1800" b="0" i="0" u="none" strike="noStrike">
                          <a:solidFill>
                            <a:srgbClr val="000000"/>
                          </a:solidFill>
                          <a:effectLst/>
                          <a:latin typeface="Aptos Narrow" panose="020B0004020202020204" pitchFamily="34" charset="0"/>
                        </a:rPr>
                        <a:t>2017</a:t>
                      </a:r>
                    </a:p>
                  </a:txBody>
                  <a:tcPr marL="7620" marR="7620" marT="7620" marB="0" anchor="b"/>
                </a:tc>
                <a:tc>
                  <a:txBody>
                    <a:bodyPr/>
                    <a:lstStyle/>
                    <a:p>
                      <a:pPr algn="r" fontAlgn="b"/>
                      <a:r>
                        <a:rPr lang="en-IN" sz="1800" b="0" i="0" u="none" strike="noStrike" dirty="0">
                          <a:solidFill>
                            <a:srgbClr val="000000"/>
                          </a:solidFill>
                          <a:effectLst/>
                          <a:latin typeface="Aptos Narrow" panose="020B0004020202020204" pitchFamily="34" charset="0"/>
                        </a:rPr>
                        <a:t>569</a:t>
                      </a:r>
                    </a:p>
                  </a:txBody>
                  <a:tcPr marL="7620" marR="7620" marT="7620" marB="0" anchor="b"/>
                </a:tc>
                <a:extLst>
                  <a:ext uri="{0D108BD9-81ED-4DB2-BD59-A6C34878D82A}">
                    <a16:rowId xmlns:a16="http://schemas.microsoft.com/office/drawing/2014/main" xmlns="" val="4106706154"/>
                  </a:ext>
                </a:extLst>
              </a:tr>
            </a:tbl>
          </a:graphicData>
        </a:graphic>
      </p:graphicFrame>
      <p:sp>
        <p:nvSpPr>
          <p:cNvPr id="5" name="Rectangle 4">
            <a:extLst>
              <a:ext uri="{FF2B5EF4-FFF2-40B4-BE49-F238E27FC236}">
                <a16:creationId xmlns:a16="http://schemas.microsoft.com/office/drawing/2014/main" xmlns="" id="{C5006423-6166-36F6-CF19-4151D77452AF}"/>
              </a:ext>
            </a:extLst>
          </p:cNvPr>
          <p:cNvSpPr/>
          <p:nvPr/>
        </p:nvSpPr>
        <p:spPr>
          <a:xfrm>
            <a:off x="838200" y="6294912"/>
            <a:ext cx="5257800" cy="3959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IN" i="1" dirty="0"/>
          </a:p>
          <a:p>
            <a:pPr algn="just"/>
            <a:r>
              <a:rPr lang="en-IN" i="1" dirty="0"/>
              <a:t>Source: BRSR reports filed with BSE for FY 2023-24</a:t>
            </a:r>
          </a:p>
          <a:p>
            <a:pPr algn="just"/>
            <a:endParaRPr lang="en-IN" i="1" dirty="0"/>
          </a:p>
        </p:txBody>
      </p:sp>
      <p:sp>
        <p:nvSpPr>
          <p:cNvPr id="3" name="Slide Number Placeholder 2">
            <a:extLst>
              <a:ext uri="{FF2B5EF4-FFF2-40B4-BE49-F238E27FC236}">
                <a16:creationId xmlns:a16="http://schemas.microsoft.com/office/drawing/2014/main" xmlns="" id="{5CA8D434-BE3A-A03F-8416-D106E3BEFCD8}"/>
              </a:ext>
            </a:extLst>
          </p:cNvPr>
          <p:cNvSpPr>
            <a:spLocks noGrp="1"/>
          </p:cNvSpPr>
          <p:nvPr>
            <p:ph type="sldNum" sz="quarter" idx="12"/>
          </p:nvPr>
        </p:nvSpPr>
        <p:spPr/>
        <p:txBody>
          <a:bodyPr/>
          <a:lstStyle/>
          <a:p>
            <a:fld id="{B824ACC9-2D37-420A-8C2C-B2DE8AA43397}" type="slidenum">
              <a:rPr lang="en-IN" smtClean="0"/>
              <a:pPr/>
              <a:t>83</a:t>
            </a:fld>
            <a:endParaRPr lang="en-IN"/>
          </a:p>
        </p:txBody>
      </p:sp>
    </p:spTree>
    <p:extLst>
      <p:ext uri="{BB962C8B-B14F-4D97-AF65-F5344CB8AC3E}">
        <p14:creationId xmlns:p14="http://schemas.microsoft.com/office/powerpoint/2010/main" xmlns="" val="143396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37AF67-C338-9198-9A74-D58ACC6ABA4D}"/>
              </a:ext>
            </a:extLst>
          </p:cNvPr>
          <p:cNvSpPr>
            <a:spLocks noGrp="1"/>
          </p:cNvSpPr>
          <p:nvPr>
            <p:ph type="title"/>
          </p:nvPr>
        </p:nvSpPr>
        <p:spPr/>
        <p:txBody>
          <a:bodyPr>
            <a:normAutofit/>
          </a:bodyPr>
          <a:lstStyle/>
          <a:p>
            <a:r>
              <a:rPr lang="en-IN" sz="4400" b="1" dirty="0"/>
              <a:t>ILLUSTRATIVE COMPARISON 2024 V 2023</a:t>
            </a:r>
            <a:br>
              <a:rPr lang="en-IN" sz="4400" b="1" dirty="0"/>
            </a:br>
            <a:r>
              <a:rPr lang="en-IN" sz="4400" b="1" dirty="0"/>
              <a:t>SUN PHARMACEUTICALS LIMITED</a:t>
            </a:r>
            <a:br>
              <a:rPr lang="en-IN" sz="4400" b="1" dirty="0"/>
            </a:br>
            <a:r>
              <a:rPr lang="en-IN" sz="4400" b="1" dirty="0"/>
              <a:t>RANK 15: BSE MARKET CAP AS AT 31.03.2024</a:t>
            </a:r>
            <a:r>
              <a:rPr lang="en-IN" dirty="0"/>
              <a:t/>
            </a:r>
            <a:br>
              <a:rPr lang="en-IN" dirty="0"/>
            </a:br>
            <a:r>
              <a:rPr lang="en-IN" dirty="0"/>
              <a:t>SOME CORE ESG KPIs</a:t>
            </a:r>
          </a:p>
        </p:txBody>
      </p:sp>
      <p:sp>
        <p:nvSpPr>
          <p:cNvPr id="3" name="Text Placeholder 2">
            <a:extLst>
              <a:ext uri="{FF2B5EF4-FFF2-40B4-BE49-F238E27FC236}">
                <a16:creationId xmlns:a16="http://schemas.microsoft.com/office/drawing/2014/main" xmlns="" id="{C9C4D667-155F-4333-618B-1226C3769CA1}"/>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xmlns="" id="{B99449B6-0787-5102-AE80-E1F3CD3F6495}"/>
              </a:ext>
            </a:extLst>
          </p:cNvPr>
          <p:cNvSpPr>
            <a:spLocks noGrp="1"/>
          </p:cNvSpPr>
          <p:nvPr>
            <p:ph type="sldNum" sz="quarter" idx="12"/>
          </p:nvPr>
        </p:nvSpPr>
        <p:spPr/>
        <p:txBody>
          <a:bodyPr/>
          <a:lstStyle/>
          <a:p>
            <a:fld id="{B824ACC9-2D37-420A-8C2C-B2DE8AA43397}" type="slidenum">
              <a:rPr lang="en-IN" smtClean="0"/>
              <a:pPr/>
              <a:t>84</a:t>
            </a:fld>
            <a:endParaRPr lang="en-IN"/>
          </a:p>
        </p:txBody>
      </p:sp>
    </p:spTree>
    <p:extLst>
      <p:ext uri="{BB962C8B-B14F-4D97-AF65-F5344CB8AC3E}">
        <p14:creationId xmlns:p14="http://schemas.microsoft.com/office/powerpoint/2010/main" xmlns="" val="7377057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B74A66-6BFA-1085-CCAB-D43F8CAD2589}"/>
              </a:ext>
            </a:extLst>
          </p:cNvPr>
          <p:cNvSpPr>
            <a:spLocks noGrp="1"/>
          </p:cNvSpPr>
          <p:nvPr>
            <p:ph type="title"/>
          </p:nvPr>
        </p:nvSpPr>
        <p:spPr>
          <a:xfrm>
            <a:off x="838200" y="365126"/>
            <a:ext cx="10515600" cy="1105456"/>
          </a:xfrm>
        </p:spPr>
        <p:txBody>
          <a:bodyPr/>
          <a:lstStyle/>
          <a:p>
            <a:r>
              <a:rPr lang="en-IN" dirty="0"/>
              <a:t>Principle 6 Information – 2024 v 2023</a:t>
            </a:r>
          </a:p>
        </p:txBody>
      </p:sp>
      <p:graphicFrame>
        <p:nvGraphicFramePr>
          <p:cNvPr id="6" name="Content Placeholder 5">
            <a:extLst>
              <a:ext uri="{FF2B5EF4-FFF2-40B4-BE49-F238E27FC236}">
                <a16:creationId xmlns:a16="http://schemas.microsoft.com/office/drawing/2014/main" xmlns="" id="{0D377413-E88D-EEDF-6344-25EA733B6752}"/>
              </a:ext>
            </a:extLst>
          </p:cNvPr>
          <p:cNvGraphicFramePr>
            <a:graphicFrameLocks noGrp="1"/>
          </p:cNvGraphicFramePr>
          <p:nvPr>
            <p:ph idx="1"/>
          </p:nvPr>
        </p:nvGraphicFramePr>
        <p:xfrm>
          <a:off x="838200" y="1825625"/>
          <a:ext cx="10515600" cy="4216400"/>
        </p:xfrm>
        <a:graphic>
          <a:graphicData uri="http://schemas.openxmlformats.org/drawingml/2006/table">
            <a:tbl>
              <a:tblPr firstRow="1" bandRow="1">
                <a:tableStyleId>{5C22544A-7EE6-4342-B048-85BDC9FD1C3A}</a:tableStyleId>
              </a:tblPr>
              <a:tblGrid>
                <a:gridCol w="853162">
                  <a:extLst>
                    <a:ext uri="{9D8B030D-6E8A-4147-A177-3AD203B41FA5}">
                      <a16:colId xmlns:a16="http://schemas.microsoft.com/office/drawing/2014/main" xmlns="" val="1332131032"/>
                    </a:ext>
                  </a:extLst>
                </a:gridCol>
                <a:gridCol w="2352737">
                  <a:extLst>
                    <a:ext uri="{9D8B030D-6E8A-4147-A177-3AD203B41FA5}">
                      <a16:colId xmlns:a16="http://schemas.microsoft.com/office/drawing/2014/main" xmlns="" val="3074940688"/>
                    </a:ext>
                  </a:extLst>
                </a:gridCol>
                <a:gridCol w="2102177">
                  <a:extLst>
                    <a:ext uri="{9D8B030D-6E8A-4147-A177-3AD203B41FA5}">
                      <a16:colId xmlns:a16="http://schemas.microsoft.com/office/drawing/2014/main" xmlns="" val="3229917877"/>
                    </a:ext>
                  </a:extLst>
                </a:gridCol>
                <a:gridCol w="1743959">
                  <a:extLst>
                    <a:ext uri="{9D8B030D-6E8A-4147-A177-3AD203B41FA5}">
                      <a16:colId xmlns:a16="http://schemas.microsoft.com/office/drawing/2014/main" xmlns="" val="1639895137"/>
                    </a:ext>
                  </a:extLst>
                </a:gridCol>
                <a:gridCol w="1574276">
                  <a:extLst>
                    <a:ext uri="{9D8B030D-6E8A-4147-A177-3AD203B41FA5}">
                      <a16:colId xmlns:a16="http://schemas.microsoft.com/office/drawing/2014/main" xmlns="" val="1873785655"/>
                    </a:ext>
                  </a:extLst>
                </a:gridCol>
                <a:gridCol w="1889289">
                  <a:extLst>
                    <a:ext uri="{9D8B030D-6E8A-4147-A177-3AD203B41FA5}">
                      <a16:colId xmlns:a16="http://schemas.microsoft.com/office/drawing/2014/main" xmlns="" val="173136740"/>
                    </a:ext>
                  </a:extLst>
                </a:gridCol>
              </a:tblGrid>
              <a:tr h="370840">
                <a:tc>
                  <a:txBody>
                    <a:bodyPr/>
                    <a:lstStyle/>
                    <a:p>
                      <a:r>
                        <a:rPr lang="en-IN" dirty="0"/>
                        <a:t>Sr No.</a:t>
                      </a:r>
                    </a:p>
                  </a:txBody>
                  <a:tcPr/>
                </a:tc>
                <a:tc>
                  <a:txBody>
                    <a:bodyPr/>
                    <a:lstStyle/>
                    <a:p>
                      <a:r>
                        <a:rPr lang="en-IN" dirty="0"/>
                        <a:t>Criteria</a:t>
                      </a:r>
                    </a:p>
                  </a:txBody>
                  <a:tcPr/>
                </a:tc>
                <a:tc>
                  <a:txBody>
                    <a:bodyPr/>
                    <a:lstStyle/>
                    <a:p>
                      <a:endParaRPr lang="en-IN" dirty="0"/>
                    </a:p>
                  </a:txBody>
                  <a:tcPr/>
                </a:tc>
                <a:tc>
                  <a:txBody>
                    <a:bodyPr/>
                    <a:lstStyle/>
                    <a:p>
                      <a:r>
                        <a:rPr lang="en-IN" dirty="0"/>
                        <a:t>31.3.24</a:t>
                      </a:r>
                    </a:p>
                  </a:txBody>
                  <a:tcPr/>
                </a:tc>
                <a:tc>
                  <a:txBody>
                    <a:bodyPr/>
                    <a:lstStyle/>
                    <a:p>
                      <a:r>
                        <a:rPr lang="en-IN" dirty="0"/>
                        <a:t>31.3.23</a:t>
                      </a:r>
                    </a:p>
                  </a:txBody>
                  <a:tcPr/>
                </a:tc>
                <a:tc>
                  <a:txBody>
                    <a:bodyPr/>
                    <a:lstStyle/>
                    <a:p>
                      <a:r>
                        <a:rPr lang="en-IN" dirty="0"/>
                        <a:t>Variation %</a:t>
                      </a:r>
                    </a:p>
                  </a:txBody>
                  <a:tcPr/>
                </a:tc>
                <a:extLst>
                  <a:ext uri="{0D108BD9-81ED-4DB2-BD59-A6C34878D82A}">
                    <a16:rowId xmlns:a16="http://schemas.microsoft.com/office/drawing/2014/main" xmlns="" val="1072040337"/>
                  </a:ext>
                </a:extLst>
              </a:tr>
              <a:tr h="370840">
                <a:tc>
                  <a:txBody>
                    <a:bodyPr/>
                    <a:lstStyle/>
                    <a:p>
                      <a:r>
                        <a:rPr lang="en-IN" dirty="0"/>
                        <a:t>1</a:t>
                      </a:r>
                    </a:p>
                  </a:txBody>
                  <a:tcPr/>
                </a:tc>
                <a:tc>
                  <a:txBody>
                    <a:bodyPr/>
                    <a:lstStyle/>
                    <a:p>
                      <a:r>
                        <a:rPr lang="en-IN" dirty="0"/>
                        <a:t>Energy Intensity</a:t>
                      </a:r>
                    </a:p>
                  </a:txBody>
                  <a:tcPr/>
                </a:tc>
                <a:tc>
                  <a:txBody>
                    <a:bodyPr/>
                    <a:lstStyle/>
                    <a:p>
                      <a:r>
                        <a:rPr lang="en-IN" dirty="0"/>
                        <a:t>Joules per Re. of Turnover</a:t>
                      </a:r>
                    </a:p>
                  </a:txBody>
                  <a:tcPr/>
                </a:tc>
                <a:tc>
                  <a:txBody>
                    <a:bodyPr/>
                    <a:lstStyle/>
                    <a:p>
                      <a:r>
                        <a:rPr lang="en-IN" dirty="0"/>
                        <a:t>14600</a:t>
                      </a:r>
                    </a:p>
                  </a:txBody>
                  <a:tcPr/>
                </a:tc>
                <a:tc>
                  <a:txBody>
                    <a:bodyPr/>
                    <a:lstStyle/>
                    <a:p>
                      <a:r>
                        <a:rPr lang="en-IN" dirty="0"/>
                        <a:t>15410</a:t>
                      </a:r>
                    </a:p>
                  </a:txBody>
                  <a:tcPr/>
                </a:tc>
                <a:tc>
                  <a:txBody>
                    <a:bodyPr/>
                    <a:lstStyle/>
                    <a:p>
                      <a:r>
                        <a:rPr lang="en-IN" dirty="0"/>
                        <a:t>-5.26%</a:t>
                      </a:r>
                    </a:p>
                  </a:txBody>
                  <a:tcPr/>
                </a:tc>
                <a:extLst>
                  <a:ext uri="{0D108BD9-81ED-4DB2-BD59-A6C34878D82A}">
                    <a16:rowId xmlns:a16="http://schemas.microsoft.com/office/drawing/2014/main" xmlns="" val="875163912"/>
                  </a:ext>
                </a:extLst>
              </a:tr>
              <a:tr h="370840">
                <a:tc>
                  <a:txBody>
                    <a:bodyPr/>
                    <a:lstStyle/>
                    <a:p>
                      <a:r>
                        <a:rPr lang="en-IN" dirty="0"/>
                        <a:t>2</a:t>
                      </a:r>
                    </a:p>
                  </a:txBody>
                  <a:tcPr/>
                </a:tc>
                <a:tc>
                  <a:txBody>
                    <a:bodyPr/>
                    <a:lstStyle/>
                    <a:p>
                      <a:r>
                        <a:rPr lang="en-IN" dirty="0"/>
                        <a:t>Water Intensity</a:t>
                      </a:r>
                    </a:p>
                  </a:txBody>
                  <a:tcPr/>
                </a:tc>
                <a:tc>
                  <a:txBody>
                    <a:bodyPr/>
                    <a:lstStyle/>
                    <a:p>
                      <a:r>
                        <a:rPr lang="en-IN" dirty="0"/>
                        <a:t>KL per Rs. Crore of Turnover</a:t>
                      </a:r>
                    </a:p>
                  </a:txBody>
                  <a:tcPr/>
                </a:tc>
                <a:tc>
                  <a:txBody>
                    <a:bodyPr/>
                    <a:lstStyle/>
                    <a:p>
                      <a:r>
                        <a:rPr lang="en-IN" dirty="0"/>
                        <a:t>83.9</a:t>
                      </a:r>
                    </a:p>
                  </a:txBody>
                  <a:tcPr/>
                </a:tc>
                <a:tc>
                  <a:txBody>
                    <a:bodyPr/>
                    <a:lstStyle/>
                    <a:p>
                      <a:r>
                        <a:rPr lang="en-IN" dirty="0"/>
                        <a:t>97.7</a:t>
                      </a:r>
                    </a:p>
                  </a:txBody>
                  <a:tcPr/>
                </a:tc>
                <a:tc>
                  <a:txBody>
                    <a:bodyPr/>
                    <a:lstStyle/>
                    <a:p>
                      <a:r>
                        <a:rPr lang="en-IN" dirty="0"/>
                        <a:t>-14.12%</a:t>
                      </a:r>
                    </a:p>
                  </a:txBody>
                  <a:tcPr/>
                </a:tc>
                <a:extLst>
                  <a:ext uri="{0D108BD9-81ED-4DB2-BD59-A6C34878D82A}">
                    <a16:rowId xmlns:a16="http://schemas.microsoft.com/office/drawing/2014/main" xmlns="" val="3228286035"/>
                  </a:ext>
                </a:extLst>
              </a:tr>
              <a:tr h="370840">
                <a:tc>
                  <a:txBody>
                    <a:bodyPr/>
                    <a:lstStyle/>
                    <a:p>
                      <a:r>
                        <a:rPr lang="en-IN" dirty="0"/>
                        <a:t>3</a:t>
                      </a:r>
                    </a:p>
                  </a:txBody>
                  <a:tcPr/>
                </a:tc>
                <a:tc>
                  <a:txBody>
                    <a:bodyPr/>
                    <a:lstStyle/>
                    <a:p>
                      <a:r>
                        <a:rPr lang="en-IN" dirty="0"/>
                        <a:t>Scope 1 &amp; Scope 2 Intensity</a:t>
                      </a:r>
                    </a:p>
                  </a:txBody>
                  <a:tcPr/>
                </a:tc>
                <a:tc>
                  <a:txBody>
                    <a:bodyPr/>
                    <a:lstStyle/>
                    <a:p>
                      <a:r>
                        <a:rPr lang="en-GB" dirty="0"/>
                        <a:t>Gram of Co2 equivalent) per rupee of Turnover</a:t>
                      </a:r>
                      <a:endParaRPr lang="en-IN" dirty="0"/>
                    </a:p>
                  </a:txBody>
                  <a:tcPr/>
                </a:tc>
                <a:tc>
                  <a:txBody>
                    <a:bodyPr/>
                    <a:lstStyle/>
                    <a:p>
                      <a:r>
                        <a:rPr lang="en-IN" dirty="0"/>
                        <a:t>1.72</a:t>
                      </a:r>
                    </a:p>
                  </a:txBody>
                  <a:tcPr/>
                </a:tc>
                <a:tc>
                  <a:txBody>
                    <a:bodyPr/>
                    <a:lstStyle/>
                    <a:p>
                      <a:r>
                        <a:rPr lang="en-IN" dirty="0"/>
                        <a:t>1.85</a:t>
                      </a:r>
                    </a:p>
                  </a:txBody>
                  <a:tcPr/>
                </a:tc>
                <a:tc>
                  <a:txBody>
                    <a:bodyPr/>
                    <a:lstStyle/>
                    <a:p>
                      <a:r>
                        <a:rPr lang="en-IN" dirty="0"/>
                        <a:t>-7%</a:t>
                      </a:r>
                    </a:p>
                  </a:txBody>
                  <a:tcPr/>
                </a:tc>
                <a:extLst>
                  <a:ext uri="{0D108BD9-81ED-4DB2-BD59-A6C34878D82A}">
                    <a16:rowId xmlns:a16="http://schemas.microsoft.com/office/drawing/2014/main" xmlns="" val="1905970292"/>
                  </a:ext>
                </a:extLst>
              </a:tr>
              <a:tr h="370840">
                <a:tc>
                  <a:txBody>
                    <a:bodyPr/>
                    <a:lstStyle/>
                    <a:p>
                      <a:r>
                        <a:rPr lang="en-IN" dirty="0"/>
                        <a:t>4</a:t>
                      </a:r>
                    </a:p>
                  </a:txBody>
                  <a:tcPr/>
                </a:tc>
                <a:tc>
                  <a:txBody>
                    <a:bodyPr/>
                    <a:lstStyle/>
                    <a:p>
                      <a:r>
                        <a:rPr lang="en-IN" dirty="0"/>
                        <a:t>Waste generated</a:t>
                      </a:r>
                    </a:p>
                  </a:txBody>
                  <a:tcPr/>
                </a:tc>
                <a:tc>
                  <a:txBody>
                    <a:bodyPr/>
                    <a:lstStyle/>
                    <a:p>
                      <a:r>
                        <a:rPr lang="en-IN" dirty="0"/>
                        <a:t>MT</a:t>
                      </a:r>
                    </a:p>
                  </a:txBody>
                  <a:tcPr/>
                </a:tc>
                <a:tc>
                  <a:txBody>
                    <a:bodyPr/>
                    <a:lstStyle/>
                    <a:p>
                      <a:r>
                        <a:rPr lang="en-IN" dirty="0"/>
                        <a:t>39723</a:t>
                      </a:r>
                    </a:p>
                  </a:txBody>
                  <a:tcPr/>
                </a:tc>
                <a:tc>
                  <a:txBody>
                    <a:bodyPr/>
                    <a:lstStyle/>
                    <a:p>
                      <a:r>
                        <a:rPr lang="en-IN" dirty="0"/>
                        <a:t>43231</a:t>
                      </a:r>
                    </a:p>
                  </a:txBody>
                  <a:tcPr/>
                </a:tc>
                <a:tc>
                  <a:txBody>
                    <a:bodyPr/>
                    <a:lstStyle/>
                    <a:p>
                      <a:r>
                        <a:rPr lang="en-IN" dirty="0"/>
                        <a:t>-8.11%</a:t>
                      </a:r>
                    </a:p>
                  </a:txBody>
                  <a:tcPr/>
                </a:tc>
                <a:extLst>
                  <a:ext uri="{0D108BD9-81ED-4DB2-BD59-A6C34878D82A}">
                    <a16:rowId xmlns:a16="http://schemas.microsoft.com/office/drawing/2014/main" xmlns="" val="1055295701"/>
                  </a:ext>
                </a:extLst>
              </a:tr>
              <a:tr h="370840">
                <a:tc>
                  <a:txBody>
                    <a:bodyPr/>
                    <a:lstStyle/>
                    <a:p>
                      <a:r>
                        <a:rPr lang="en-IN" dirty="0"/>
                        <a:t>5</a:t>
                      </a:r>
                    </a:p>
                  </a:txBody>
                  <a:tcPr/>
                </a:tc>
                <a:tc>
                  <a:txBody>
                    <a:bodyPr/>
                    <a:lstStyle/>
                    <a:p>
                      <a:r>
                        <a:rPr lang="en-IN" dirty="0"/>
                        <a:t>Energy used from renewable sources</a:t>
                      </a:r>
                    </a:p>
                  </a:txBody>
                  <a:tcPr/>
                </a:tc>
                <a:tc>
                  <a:txBody>
                    <a:bodyPr/>
                    <a:lstStyle/>
                    <a:p>
                      <a:r>
                        <a:rPr lang="en-IN" dirty="0"/>
                        <a:t>Giga Joules</a:t>
                      </a:r>
                    </a:p>
                  </a:txBody>
                  <a:tcPr/>
                </a:tc>
                <a:tc>
                  <a:txBody>
                    <a:bodyPr/>
                    <a:lstStyle/>
                    <a:p>
                      <a:r>
                        <a:rPr lang="en-IN" dirty="0"/>
                        <a:t>1339271</a:t>
                      </a:r>
                    </a:p>
                    <a:p>
                      <a:r>
                        <a:rPr lang="en-IN" dirty="0"/>
                        <a:t>(45.23%)</a:t>
                      </a:r>
                    </a:p>
                  </a:txBody>
                  <a:tcPr/>
                </a:tc>
                <a:tc>
                  <a:txBody>
                    <a:bodyPr/>
                    <a:lstStyle/>
                    <a:p>
                      <a:r>
                        <a:rPr lang="en-IN" dirty="0"/>
                        <a:t>1270692</a:t>
                      </a:r>
                    </a:p>
                    <a:p>
                      <a:r>
                        <a:rPr lang="en-IN" dirty="0"/>
                        <a:t>(39.60%)</a:t>
                      </a:r>
                    </a:p>
                  </a:txBody>
                  <a:tcPr/>
                </a:tc>
                <a:tc>
                  <a:txBody>
                    <a:bodyPr/>
                    <a:lstStyle/>
                    <a:p>
                      <a:r>
                        <a:rPr lang="en-IN" dirty="0"/>
                        <a:t>+5.3%</a:t>
                      </a:r>
                    </a:p>
                    <a:p>
                      <a:r>
                        <a:rPr lang="en-IN" dirty="0"/>
                        <a:t>(5.63% up)</a:t>
                      </a:r>
                    </a:p>
                  </a:txBody>
                  <a:tcPr/>
                </a:tc>
                <a:extLst>
                  <a:ext uri="{0D108BD9-81ED-4DB2-BD59-A6C34878D82A}">
                    <a16:rowId xmlns:a16="http://schemas.microsoft.com/office/drawing/2014/main" xmlns="" val="759235316"/>
                  </a:ext>
                </a:extLst>
              </a:tr>
              <a:tr h="370840">
                <a:tc>
                  <a:txBody>
                    <a:bodyPr/>
                    <a:lstStyle/>
                    <a:p>
                      <a:r>
                        <a:rPr lang="en-IN" dirty="0"/>
                        <a:t>6</a:t>
                      </a:r>
                    </a:p>
                  </a:txBody>
                  <a:tcPr/>
                </a:tc>
                <a:tc>
                  <a:txBody>
                    <a:bodyPr/>
                    <a:lstStyle/>
                    <a:p>
                      <a:r>
                        <a:rPr lang="en-IN" dirty="0"/>
                        <a:t>Energy used from non-renewable 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Giga Joules</a:t>
                      </a:r>
                    </a:p>
                    <a:p>
                      <a:endParaRPr lang="en-IN" dirty="0"/>
                    </a:p>
                  </a:txBody>
                  <a:tcPr/>
                </a:tc>
                <a:tc>
                  <a:txBody>
                    <a:bodyPr/>
                    <a:lstStyle/>
                    <a:p>
                      <a:r>
                        <a:rPr lang="en-IN" dirty="0"/>
                        <a:t>1621768</a:t>
                      </a:r>
                    </a:p>
                  </a:txBody>
                  <a:tcPr/>
                </a:tc>
                <a:tc>
                  <a:txBody>
                    <a:bodyPr/>
                    <a:lstStyle/>
                    <a:p>
                      <a:r>
                        <a:rPr lang="en-IN" dirty="0"/>
                        <a:t>1936161</a:t>
                      </a:r>
                    </a:p>
                  </a:txBody>
                  <a:tcPr/>
                </a:tc>
                <a:tc>
                  <a:txBody>
                    <a:bodyPr/>
                    <a:lstStyle/>
                    <a:p>
                      <a:r>
                        <a:rPr lang="en-IN" dirty="0"/>
                        <a:t>-16.24%</a:t>
                      </a:r>
                    </a:p>
                  </a:txBody>
                  <a:tcPr/>
                </a:tc>
                <a:extLst>
                  <a:ext uri="{0D108BD9-81ED-4DB2-BD59-A6C34878D82A}">
                    <a16:rowId xmlns:a16="http://schemas.microsoft.com/office/drawing/2014/main" xmlns="" val="500020534"/>
                  </a:ext>
                </a:extLst>
              </a:tr>
            </a:tbl>
          </a:graphicData>
        </a:graphic>
      </p:graphicFrame>
      <p:sp>
        <p:nvSpPr>
          <p:cNvPr id="3" name="Slide Number Placeholder 2">
            <a:extLst>
              <a:ext uri="{FF2B5EF4-FFF2-40B4-BE49-F238E27FC236}">
                <a16:creationId xmlns:a16="http://schemas.microsoft.com/office/drawing/2014/main" xmlns="" id="{9BD401E8-43EC-AAB0-BB4C-AFFC80A3B024}"/>
              </a:ext>
            </a:extLst>
          </p:cNvPr>
          <p:cNvSpPr>
            <a:spLocks noGrp="1"/>
          </p:cNvSpPr>
          <p:nvPr>
            <p:ph type="sldNum" sz="quarter" idx="12"/>
          </p:nvPr>
        </p:nvSpPr>
        <p:spPr/>
        <p:txBody>
          <a:bodyPr/>
          <a:lstStyle/>
          <a:p>
            <a:fld id="{B824ACC9-2D37-420A-8C2C-B2DE8AA43397}" type="slidenum">
              <a:rPr lang="en-IN" smtClean="0"/>
              <a:pPr/>
              <a:t>85</a:t>
            </a:fld>
            <a:endParaRPr lang="en-IN"/>
          </a:p>
        </p:txBody>
      </p:sp>
    </p:spTree>
    <p:extLst>
      <p:ext uri="{BB962C8B-B14F-4D97-AF65-F5344CB8AC3E}">
        <p14:creationId xmlns:p14="http://schemas.microsoft.com/office/powerpoint/2010/main" xmlns="" val="12644088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31224B-CF26-4511-BD7A-2750D91CD4E2}"/>
              </a:ext>
            </a:extLst>
          </p:cNvPr>
          <p:cNvSpPr>
            <a:spLocks noGrp="1"/>
          </p:cNvSpPr>
          <p:nvPr>
            <p:ph type="title"/>
          </p:nvPr>
        </p:nvSpPr>
        <p:spPr>
          <a:xfrm>
            <a:off x="838200" y="365125"/>
            <a:ext cx="10515600" cy="945201"/>
          </a:xfrm>
        </p:spPr>
        <p:txBody>
          <a:bodyPr>
            <a:normAutofit/>
          </a:bodyPr>
          <a:lstStyle/>
          <a:p>
            <a:r>
              <a:rPr lang="en-IN" sz="3600" dirty="0"/>
              <a:t>Other than Principle 6 Information – 2024 v 2023</a:t>
            </a:r>
          </a:p>
        </p:txBody>
      </p:sp>
      <p:graphicFrame>
        <p:nvGraphicFramePr>
          <p:cNvPr id="4" name="Content Placeholder 3">
            <a:extLst>
              <a:ext uri="{FF2B5EF4-FFF2-40B4-BE49-F238E27FC236}">
                <a16:creationId xmlns:a16="http://schemas.microsoft.com/office/drawing/2014/main" xmlns="" id="{EE0DECD0-16EB-583D-9ADD-B1FAAD928BA0}"/>
              </a:ext>
            </a:extLst>
          </p:cNvPr>
          <p:cNvGraphicFramePr>
            <a:graphicFrameLocks noGrp="1"/>
          </p:cNvGraphicFramePr>
          <p:nvPr>
            <p:ph idx="1"/>
          </p:nvPr>
        </p:nvGraphicFramePr>
        <p:xfrm>
          <a:off x="1121004" y="1797344"/>
          <a:ext cx="8412480" cy="4053840"/>
        </p:xfrm>
        <a:graphic>
          <a:graphicData uri="http://schemas.openxmlformats.org/drawingml/2006/table">
            <a:tbl>
              <a:tblPr firstRow="1" bandRow="1">
                <a:tableStyleId>{5C22544A-7EE6-4342-B048-85BDC9FD1C3A}</a:tableStyleId>
              </a:tblPr>
              <a:tblGrid>
                <a:gridCol w="1707037">
                  <a:extLst>
                    <a:ext uri="{9D8B030D-6E8A-4147-A177-3AD203B41FA5}">
                      <a16:colId xmlns:a16="http://schemas.microsoft.com/office/drawing/2014/main" xmlns="" val="768055361"/>
                    </a:ext>
                  </a:extLst>
                </a:gridCol>
                <a:gridCol w="4006392">
                  <a:extLst>
                    <a:ext uri="{9D8B030D-6E8A-4147-A177-3AD203B41FA5}">
                      <a16:colId xmlns:a16="http://schemas.microsoft.com/office/drawing/2014/main" xmlns="" val="2594563056"/>
                    </a:ext>
                  </a:extLst>
                </a:gridCol>
                <a:gridCol w="1338606">
                  <a:extLst>
                    <a:ext uri="{9D8B030D-6E8A-4147-A177-3AD203B41FA5}">
                      <a16:colId xmlns:a16="http://schemas.microsoft.com/office/drawing/2014/main" xmlns="" val="418182763"/>
                    </a:ext>
                  </a:extLst>
                </a:gridCol>
                <a:gridCol w="1360445">
                  <a:extLst>
                    <a:ext uri="{9D8B030D-6E8A-4147-A177-3AD203B41FA5}">
                      <a16:colId xmlns:a16="http://schemas.microsoft.com/office/drawing/2014/main" xmlns="" val="1199333214"/>
                    </a:ext>
                  </a:extLst>
                </a:gridCol>
              </a:tblGrid>
              <a:tr h="370840">
                <a:tc>
                  <a:txBody>
                    <a:bodyPr/>
                    <a:lstStyle/>
                    <a:p>
                      <a:r>
                        <a:rPr lang="en-IN" dirty="0"/>
                        <a:t>Principle No.</a:t>
                      </a:r>
                    </a:p>
                  </a:txBody>
                  <a:tcPr/>
                </a:tc>
                <a:tc>
                  <a:txBody>
                    <a:bodyPr/>
                    <a:lstStyle/>
                    <a:p>
                      <a:r>
                        <a:rPr lang="en-IN" dirty="0"/>
                        <a:t>Criteria</a:t>
                      </a:r>
                    </a:p>
                  </a:txBody>
                  <a:tcPr/>
                </a:tc>
                <a:tc>
                  <a:txBody>
                    <a:bodyPr/>
                    <a:lstStyle/>
                    <a:p>
                      <a:r>
                        <a:rPr lang="en-IN" dirty="0"/>
                        <a:t>2024</a:t>
                      </a:r>
                    </a:p>
                  </a:txBody>
                  <a:tcPr/>
                </a:tc>
                <a:tc>
                  <a:txBody>
                    <a:bodyPr/>
                    <a:lstStyle/>
                    <a:p>
                      <a:r>
                        <a:rPr lang="en-IN" dirty="0"/>
                        <a:t>2023</a:t>
                      </a:r>
                    </a:p>
                  </a:txBody>
                  <a:tcPr/>
                </a:tc>
                <a:extLst>
                  <a:ext uri="{0D108BD9-81ED-4DB2-BD59-A6C34878D82A}">
                    <a16:rowId xmlns:a16="http://schemas.microsoft.com/office/drawing/2014/main" xmlns="" val="3610101546"/>
                  </a:ext>
                </a:extLst>
              </a:tr>
              <a:tr h="370840">
                <a:tc>
                  <a:txBody>
                    <a:bodyPr/>
                    <a:lstStyle/>
                    <a:p>
                      <a:r>
                        <a:rPr lang="en-IN" dirty="0"/>
                        <a:t>P 1</a:t>
                      </a:r>
                    </a:p>
                  </a:txBody>
                  <a:tcPr/>
                </a:tc>
                <a:tc>
                  <a:txBody>
                    <a:bodyPr/>
                    <a:lstStyle/>
                    <a:p>
                      <a:r>
                        <a:rPr lang="en-GB" dirty="0"/>
                        <a:t>No. of employees other than KMP &amp; Directors covered in awareness programmes</a:t>
                      </a:r>
                      <a:endParaRPr lang="en-IN" dirty="0"/>
                    </a:p>
                  </a:txBody>
                  <a:tcPr/>
                </a:tc>
                <a:tc>
                  <a:txBody>
                    <a:bodyPr/>
                    <a:lstStyle/>
                    <a:p>
                      <a:pPr algn="r"/>
                      <a:r>
                        <a:rPr lang="en-IN" dirty="0"/>
                        <a:t>492</a:t>
                      </a:r>
                    </a:p>
                  </a:txBody>
                  <a:tcPr anchor="b"/>
                </a:tc>
                <a:tc>
                  <a:txBody>
                    <a:bodyPr/>
                    <a:lstStyle/>
                    <a:p>
                      <a:pPr algn="r"/>
                      <a:r>
                        <a:rPr lang="en-IN" dirty="0"/>
                        <a:t>353</a:t>
                      </a:r>
                    </a:p>
                  </a:txBody>
                  <a:tcPr anchor="b"/>
                </a:tc>
                <a:extLst>
                  <a:ext uri="{0D108BD9-81ED-4DB2-BD59-A6C34878D82A}">
                    <a16:rowId xmlns:a16="http://schemas.microsoft.com/office/drawing/2014/main" xmlns="" val="1607236107"/>
                  </a:ext>
                </a:extLst>
              </a:tr>
              <a:tr h="370840">
                <a:tc>
                  <a:txBody>
                    <a:bodyPr/>
                    <a:lstStyle/>
                    <a:p>
                      <a:r>
                        <a:rPr lang="en-IN" dirty="0"/>
                        <a:t>P 1</a:t>
                      </a:r>
                    </a:p>
                  </a:txBody>
                  <a:tcPr/>
                </a:tc>
                <a:tc>
                  <a:txBody>
                    <a:bodyPr/>
                    <a:lstStyle/>
                    <a:p>
                      <a:r>
                        <a:rPr lang="en-IN" dirty="0"/>
                        <a:t>No. of days – Accounts Payable</a:t>
                      </a:r>
                    </a:p>
                  </a:txBody>
                  <a:tcPr/>
                </a:tc>
                <a:tc>
                  <a:txBody>
                    <a:bodyPr/>
                    <a:lstStyle/>
                    <a:p>
                      <a:pPr algn="r"/>
                      <a:r>
                        <a:rPr lang="en-IN" dirty="0"/>
                        <a:t>170.6</a:t>
                      </a:r>
                    </a:p>
                  </a:txBody>
                  <a:tcPr anchor="b"/>
                </a:tc>
                <a:tc>
                  <a:txBody>
                    <a:bodyPr/>
                    <a:lstStyle/>
                    <a:p>
                      <a:pPr algn="r"/>
                      <a:r>
                        <a:rPr lang="en-IN" dirty="0"/>
                        <a:t>188.4</a:t>
                      </a:r>
                    </a:p>
                  </a:txBody>
                  <a:tcPr anchor="b"/>
                </a:tc>
                <a:extLst>
                  <a:ext uri="{0D108BD9-81ED-4DB2-BD59-A6C34878D82A}">
                    <a16:rowId xmlns:a16="http://schemas.microsoft.com/office/drawing/2014/main" xmlns="" val="114979316"/>
                  </a:ext>
                </a:extLst>
              </a:tr>
              <a:tr h="370840">
                <a:tc>
                  <a:txBody>
                    <a:bodyPr/>
                    <a:lstStyle/>
                    <a:p>
                      <a:r>
                        <a:rPr lang="en-IN" dirty="0"/>
                        <a:t>P 2</a:t>
                      </a:r>
                    </a:p>
                  </a:txBody>
                  <a:tcPr/>
                </a:tc>
                <a:tc>
                  <a:txBody>
                    <a:bodyPr/>
                    <a:lstStyle/>
                    <a:p>
                      <a:r>
                        <a:rPr lang="en-GB" dirty="0"/>
                        <a:t>Investment in specific technologies to improve social and environmental impact - % to total Capex</a:t>
                      </a:r>
                      <a:endParaRPr lang="en-IN" dirty="0"/>
                    </a:p>
                  </a:txBody>
                  <a:tcPr/>
                </a:tc>
                <a:tc>
                  <a:txBody>
                    <a:bodyPr/>
                    <a:lstStyle/>
                    <a:p>
                      <a:pPr algn="r"/>
                      <a:r>
                        <a:rPr lang="en-IN" dirty="0"/>
                        <a:t>20.49%</a:t>
                      </a:r>
                    </a:p>
                  </a:txBody>
                  <a:tcPr anchor="b"/>
                </a:tc>
                <a:tc>
                  <a:txBody>
                    <a:bodyPr/>
                    <a:lstStyle/>
                    <a:p>
                      <a:pPr algn="r"/>
                      <a:r>
                        <a:rPr lang="en-IN" dirty="0"/>
                        <a:t>15.60%</a:t>
                      </a:r>
                    </a:p>
                  </a:txBody>
                  <a:tcPr anchor="b"/>
                </a:tc>
                <a:extLst>
                  <a:ext uri="{0D108BD9-81ED-4DB2-BD59-A6C34878D82A}">
                    <a16:rowId xmlns:a16="http://schemas.microsoft.com/office/drawing/2014/main" xmlns="" val="347474442"/>
                  </a:ext>
                </a:extLst>
              </a:tr>
              <a:tr h="370840">
                <a:tc>
                  <a:txBody>
                    <a:bodyPr/>
                    <a:lstStyle/>
                    <a:p>
                      <a:r>
                        <a:rPr lang="en-IN" dirty="0"/>
                        <a:t>P 5</a:t>
                      </a:r>
                    </a:p>
                  </a:txBody>
                  <a:tcPr/>
                </a:tc>
                <a:tc>
                  <a:txBody>
                    <a:bodyPr/>
                    <a:lstStyle/>
                    <a:p>
                      <a:r>
                        <a:rPr lang="en-IN" dirty="0"/>
                        <a:t>Median Remuneration – Rs ‘000 Male</a:t>
                      </a:r>
                    </a:p>
                  </a:txBody>
                  <a:tcPr/>
                </a:tc>
                <a:tc>
                  <a:txBody>
                    <a:bodyPr/>
                    <a:lstStyle/>
                    <a:p>
                      <a:pPr algn="r"/>
                      <a:r>
                        <a:rPr lang="en-IN" dirty="0"/>
                        <a:t>858</a:t>
                      </a:r>
                    </a:p>
                  </a:txBody>
                  <a:tcPr anchor="b"/>
                </a:tc>
                <a:tc>
                  <a:txBody>
                    <a:bodyPr/>
                    <a:lstStyle/>
                    <a:p>
                      <a:pPr algn="r"/>
                      <a:r>
                        <a:rPr lang="en-IN" dirty="0"/>
                        <a:t>805</a:t>
                      </a:r>
                    </a:p>
                  </a:txBody>
                  <a:tcPr anchor="b"/>
                </a:tc>
                <a:extLst>
                  <a:ext uri="{0D108BD9-81ED-4DB2-BD59-A6C34878D82A}">
                    <a16:rowId xmlns:a16="http://schemas.microsoft.com/office/drawing/2014/main" xmlns="" val="1848801332"/>
                  </a:ext>
                </a:extLst>
              </a:tr>
              <a:tr h="370840">
                <a:tc>
                  <a:txBody>
                    <a:bodyPr/>
                    <a:lstStyle/>
                    <a:p>
                      <a:r>
                        <a:rPr lang="en-IN" dirty="0"/>
                        <a:t>P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Median Remuneration – Rs ‘000 Female</a:t>
                      </a:r>
                    </a:p>
                  </a:txBody>
                  <a:tcPr/>
                </a:tc>
                <a:tc>
                  <a:txBody>
                    <a:bodyPr/>
                    <a:lstStyle/>
                    <a:p>
                      <a:pPr algn="r"/>
                      <a:r>
                        <a:rPr lang="en-IN" dirty="0"/>
                        <a:t>692</a:t>
                      </a:r>
                    </a:p>
                  </a:txBody>
                  <a:tcPr anchor="b"/>
                </a:tc>
                <a:tc>
                  <a:txBody>
                    <a:bodyPr/>
                    <a:lstStyle/>
                    <a:p>
                      <a:pPr algn="r"/>
                      <a:r>
                        <a:rPr lang="en-IN" dirty="0"/>
                        <a:t>750</a:t>
                      </a:r>
                    </a:p>
                  </a:txBody>
                  <a:tcPr anchor="b"/>
                </a:tc>
                <a:extLst>
                  <a:ext uri="{0D108BD9-81ED-4DB2-BD59-A6C34878D82A}">
                    <a16:rowId xmlns:a16="http://schemas.microsoft.com/office/drawing/2014/main" xmlns="" val="3065236708"/>
                  </a:ext>
                </a:extLst>
              </a:tr>
              <a:tr h="370840">
                <a:tc>
                  <a:txBody>
                    <a:bodyPr/>
                    <a:lstStyle/>
                    <a:p>
                      <a:r>
                        <a:rPr lang="en-IN" dirty="0"/>
                        <a:t>P 9</a:t>
                      </a:r>
                    </a:p>
                  </a:txBody>
                  <a:tcPr/>
                </a:tc>
                <a:tc>
                  <a:txBody>
                    <a:bodyPr/>
                    <a:lstStyle/>
                    <a:p>
                      <a:r>
                        <a:rPr lang="en-IN" dirty="0"/>
                        <a:t>No. of Product Recalls – Voluntary</a:t>
                      </a:r>
                    </a:p>
                  </a:txBody>
                  <a:tcPr/>
                </a:tc>
                <a:tc>
                  <a:txBody>
                    <a:bodyPr/>
                    <a:lstStyle/>
                    <a:p>
                      <a:pPr algn="r"/>
                      <a:r>
                        <a:rPr lang="en-IN" dirty="0"/>
                        <a:t>31</a:t>
                      </a:r>
                    </a:p>
                  </a:txBody>
                  <a:tcPr anchor="b"/>
                </a:tc>
                <a:tc>
                  <a:txBody>
                    <a:bodyPr/>
                    <a:lstStyle/>
                    <a:p>
                      <a:pPr algn="r"/>
                      <a:r>
                        <a:rPr lang="en-IN" dirty="0"/>
                        <a:t>34</a:t>
                      </a:r>
                    </a:p>
                  </a:txBody>
                  <a:tcPr anchor="b"/>
                </a:tc>
                <a:extLst>
                  <a:ext uri="{0D108BD9-81ED-4DB2-BD59-A6C34878D82A}">
                    <a16:rowId xmlns:a16="http://schemas.microsoft.com/office/drawing/2014/main" xmlns="" val="771308157"/>
                  </a:ext>
                </a:extLst>
              </a:tr>
              <a:tr h="370840">
                <a:tc>
                  <a:txBody>
                    <a:bodyPr/>
                    <a:lstStyle/>
                    <a:p>
                      <a:r>
                        <a:rPr lang="en-IN" dirty="0"/>
                        <a:t>P 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No. of Product Recalls – Forced</a:t>
                      </a:r>
                    </a:p>
                  </a:txBody>
                  <a:tcPr/>
                </a:tc>
                <a:tc>
                  <a:txBody>
                    <a:bodyPr/>
                    <a:lstStyle/>
                    <a:p>
                      <a:pPr algn="r"/>
                      <a:r>
                        <a:rPr lang="en-IN" dirty="0"/>
                        <a:t>1</a:t>
                      </a:r>
                    </a:p>
                  </a:txBody>
                  <a:tcPr anchor="b"/>
                </a:tc>
                <a:tc>
                  <a:txBody>
                    <a:bodyPr/>
                    <a:lstStyle/>
                    <a:p>
                      <a:pPr algn="r"/>
                      <a:r>
                        <a:rPr lang="en-IN" dirty="0"/>
                        <a:t>0</a:t>
                      </a:r>
                    </a:p>
                  </a:txBody>
                  <a:tcPr anchor="b"/>
                </a:tc>
                <a:extLst>
                  <a:ext uri="{0D108BD9-81ED-4DB2-BD59-A6C34878D82A}">
                    <a16:rowId xmlns:a16="http://schemas.microsoft.com/office/drawing/2014/main" xmlns="" val="1416594525"/>
                  </a:ext>
                </a:extLst>
              </a:tr>
            </a:tbl>
          </a:graphicData>
        </a:graphic>
      </p:graphicFrame>
      <p:sp>
        <p:nvSpPr>
          <p:cNvPr id="3" name="Slide Number Placeholder 2">
            <a:extLst>
              <a:ext uri="{FF2B5EF4-FFF2-40B4-BE49-F238E27FC236}">
                <a16:creationId xmlns:a16="http://schemas.microsoft.com/office/drawing/2014/main" xmlns="" id="{BDD694C8-7529-0094-C0B2-F49783615BE5}"/>
              </a:ext>
            </a:extLst>
          </p:cNvPr>
          <p:cNvSpPr>
            <a:spLocks noGrp="1"/>
          </p:cNvSpPr>
          <p:nvPr>
            <p:ph type="sldNum" sz="quarter" idx="12"/>
          </p:nvPr>
        </p:nvSpPr>
        <p:spPr/>
        <p:txBody>
          <a:bodyPr/>
          <a:lstStyle/>
          <a:p>
            <a:fld id="{B824ACC9-2D37-420A-8C2C-B2DE8AA43397}" type="slidenum">
              <a:rPr lang="en-IN" smtClean="0"/>
              <a:pPr/>
              <a:t>86</a:t>
            </a:fld>
            <a:endParaRPr lang="en-IN"/>
          </a:p>
        </p:txBody>
      </p:sp>
    </p:spTree>
    <p:extLst>
      <p:ext uri="{BB962C8B-B14F-4D97-AF65-F5344CB8AC3E}">
        <p14:creationId xmlns:p14="http://schemas.microsoft.com/office/powerpoint/2010/main" xmlns="" val="33097116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357460"/>
            <a:ext cx="9720073" cy="4506012"/>
          </a:xfrm>
          <a:solidFill>
            <a:srgbClr val="4472C4"/>
          </a:solidFill>
          <a:ln>
            <a:solidFill>
              <a:schemeClr val="accent1"/>
            </a:solidFill>
          </a:ln>
        </p:spPr>
        <p:txBody>
          <a:bodyPr>
            <a:normAutofit/>
          </a:bodyPr>
          <a:lstStyle/>
          <a:p>
            <a:pPr marL="0" indent="0">
              <a:buNone/>
            </a:pPr>
            <a:endParaRPr lang="en-US" sz="4000" dirty="0"/>
          </a:p>
          <a:p>
            <a:endParaRPr lang="en-US" sz="4000" dirty="0"/>
          </a:p>
          <a:p>
            <a:pPr marL="0" indent="0" algn="ctr">
              <a:buNone/>
            </a:pPr>
            <a:endParaRPr lang="en-US" sz="4000" dirty="0"/>
          </a:p>
          <a:p>
            <a:pPr marL="0" indent="0" algn="ctr">
              <a:buNone/>
            </a:pPr>
            <a:r>
              <a:rPr lang="en-US" sz="4000" dirty="0"/>
              <a:t>HOW OUR TEAM CAN ASSIST FOR BRSR</a:t>
            </a:r>
          </a:p>
          <a:p>
            <a:endParaRPr lang="en-US" sz="2600" dirty="0"/>
          </a:p>
          <a:p>
            <a:pPr marL="0" indent="0">
              <a:buNone/>
            </a:pPr>
            <a:r>
              <a:rPr lang="en-US" dirty="0"/>
              <a:t>   </a:t>
            </a:r>
          </a:p>
          <a:p>
            <a:endParaRPr lang="en-IN" sz="2000" dirty="0"/>
          </a:p>
        </p:txBody>
      </p:sp>
      <p:sp>
        <p:nvSpPr>
          <p:cNvPr id="2" name="Slide Number Placeholder 1">
            <a:extLst>
              <a:ext uri="{FF2B5EF4-FFF2-40B4-BE49-F238E27FC236}">
                <a16:creationId xmlns:a16="http://schemas.microsoft.com/office/drawing/2014/main" xmlns="" id="{840F0131-47D4-958E-B094-1CCA2414FB38}"/>
              </a:ext>
            </a:extLst>
          </p:cNvPr>
          <p:cNvSpPr>
            <a:spLocks noGrp="1"/>
          </p:cNvSpPr>
          <p:nvPr>
            <p:ph type="sldNum" sz="quarter" idx="12"/>
          </p:nvPr>
        </p:nvSpPr>
        <p:spPr/>
        <p:txBody>
          <a:bodyPr/>
          <a:lstStyle/>
          <a:p>
            <a:fld id="{B824ACC9-2D37-420A-8C2C-B2DE8AA43397}" type="slidenum">
              <a:rPr lang="en-IN" smtClean="0"/>
              <a:pPr/>
              <a:t>87</a:t>
            </a:fld>
            <a:endParaRPr lang="en-IN"/>
          </a:p>
        </p:txBody>
      </p:sp>
    </p:spTree>
    <p:extLst>
      <p:ext uri="{BB962C8B-B14F-4D97-AF65-F5344CB8AC3E}">
        <p14:creationId xmlns:p14="http://schemas.microsoft.com/office/powerpoint/2010/main" xmlns="" val="22241585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FF4BF7-AF3E-F3F1-B6DD-B48FE819AD8B}"/>
              </a:ext>
            </a:extLst>
          </p:cNvPr>
          <p:cNvSpPr>
            <a:spLocks noGrp="1"/>
          </p:cNvSpPr>
          <p:nvPr>
            <p:ph type="title"/>
          </p:nvPr>
        </p:nvSpPr>
        <p:spPr>
          <a:xfrm>
            <a:off x="838200" y="365126"/>
            <a:ext cx="10515600" cy="841505"/>
          </a:xfrm>
        </p:spPr>
        <p:txBody>
          <a:bodyPr/>
          <a:lstStyle/>
          <a:p>
            <a:pPr algn="ctr"/>
            <a:r>
              <a:rPr lang="en-IN" dirty="0"/>
              <a:t>Advisory Services – BRSR related</a:t>
            </a:r>
          </a:p>
        </p:txBody>
      </p:sp>
      <p:sp>
        <p:nvSpPr>
          <p:cNvPr id="3" name="Content Placeholder 2">
            <a:extLst>
              <a:ext uri="{FF2B5EF4-FFF2-40B4-BE49-F238E27FC236}">
                <a16:creationId xmlns:a16="http://schemas.microsoft.com/office/drawing/2014/main" xmlns="" id="{63520DF3-7E18-8312-88A4-15BAB879232E}"/>
              </a:ext>
            </a:extLst>
          </p:cNvPr>
          <p:cNvSpPr>
            <a:spLocks noGrp="1"/>
          </p:cNvSpPr>
          <p:nvPr>
            <p:ph idx="1"/>
          </p:nvPr>
        </p:nvSpPr>
        <p:spPr>
          <a:xfrm>
            <a:off x="838200" y="1574276"/>
            <a:ext cx="10515600" cy="4602687"/>
          </a:xfrm>
        </p:spPr>
        <p:txBody>
          <a:bodyPr>
            <a:normAutofit fontScale="85000" lnSpcReduction="20000"/>
          </a:bodyPr>
          <a:lstStyle/>
          <a:p>
            <a:pPr lvl="1"/>
            <a:r>
              <a:rPr lang="en-US" sz="2800" dirty="0"/>
              <a:t>Collaborative effort through discussions with Legal &amp; Secretarial team, Finance, Accounts, Cost &amp; Management Accounts, Supply Chain Management, Process and Operations team, R&amp;D, HR and other concerned teams</a:t>
            </a:r>
          </a:p>
          <a:p>
            <a:pPr lvl="1"/>
            <a:r>
              <a:rPr lang="en-US" sz="2800" dirty="0"/>
              <a:t>Identification of additional activities</a:t>
            </a:r>
          </a:p>
          <a:p>
            <a:pPr lvl="1"/>
            <a:r>
              <a:rPr lang="en-US" sz="2800" dirty="0"/>
              <a:t>Identification of additional data requirements</a:t>
            </a:r>
          </a:p>
          <a:p>
            <a:pPr lvl="1"/>
            <a:r>
              <a:rPr lang="en-US" sz="2800" dirty="0"/>
              <a:t>Mapping, Aligning and Re-aligning existing operations and activities to fit into BRSR framework</a:t>
            </a:r>
          </a:p>
          <a:p>
            <a:pPr lvl="1"/>
            <a:r>
              <a:rPr lang="en-US" sz="2800" dirty="0"/>
              <a:t>Reviewing and re-aligning existing policies to achieve BRSR objectives</a:t>
            </a:r>
          </a:p>
          <a:p>
            <a:pPr lvl="1"/>
            <a:r>
              <a:rPr lang="en-US" sz="2800" dirty="0"/>
              <a:t>Re-orienting existing CSR activities and policies to achieve BRSR objectives</a:t>
            </a:r>
          </a:p>
          <a:p>
            <a:pPr lvl="1"/>
            <a:r>
              <a:rPr lang="en-US" sz="2800" dirty="0"/>
              <a:t>Assistance in framing new policies for the principles for which there is no provision in the existing framework</a:t>
            </a:r>
          </a:p>
          <a:p>
            <a:pPr lvl="1"/>
            <a:r>
              <a:rPr lang="en-US" sz="2800" dirty="0"/>
              <a:t>Assistance in establishing reporting systems for Value Chain Partners</a:t>
            </a:r>
          </a:p>
          <a:p>
            <a:pPr lvl="1"/>
            <a:r>
              <a:rPr lang="en-US" sz="2800" dirty="0"/>
              <a:t>Helping to establish clarity in reporting information in BRSR vis a vis guidance note issued by SEBI</a:t>
            </a:r>
          </a:p>
          <a:p>
            <a:pPr marL="0" indent="0">
              <a:buNone/>
            </a:pPr>
            <a:endParaRPr lang="en-IN" dirty="0"/>
          </a:p>
        </p:txBody>
      </p:sp>
      <p:sp>
        <p:nvSpPr>
          <p:cNvPr id="4" name="Slide Number Placeholder 3">
            <a:extLst>
              <a:ext uri="{FF2B5EF4-FFF2-40B4-BE49-F238E27FC236}">
                <a16:creationId xmlns:a16="http://schemas.microsoft.com/office/drawing/2014/main" xmlns="" id="{1C88D626-74E5-12DB-6793-57954FD40832}"/>
              </a:ext>
            </a:extLst>
          </p:cNvPr>
          <p:cNvSpPr>
            <a:spLocks noGrp="1"/>
          </p:cNvSpPr>
          <p:nvPr>
            <p:ph type="sldNum" sz="quarter" idx="12"/>
          </p:nvPr>
        </p:nvSpPr>
        <p:spPr/>
        <p:txBody>
          <a:bodyPr/>
          <a:lstStyle/>
          <a:p>
            <a:fld id="{B824ACC9-2D37-420A-8C2C-B2DE8AA43397}" type="slidenum">
              <a:rPr lang="en-IN" smtClean="0"/>
              <a:pPr/>
              <a:t>88</a:t>
            </a:fld>
            <a:endParaRPr lang="en-IN"/>
          </a:p>
        </p:txBody>
      </p:sp>
    </p:spTree>
    <p:extLst>
      <p:ext uri="{BB962C8B-B14F-4D97-AF65-F5344CB8AC3E}">
        <p14:creationId xmlns:p14="http://schemas.microsoft.com/office/powerpoint/2010/main" xmlns="" val="22550428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D04545-54A0-01B3-FE42-7F538D4DA5ED}"/>
              </a:ext>
            </a:extLst>
          </p:cNvPr>
          <p:cNvSpPr>
            <a:spLocks noGrp="1"/>
          </p:cNvSpPr>
          <p:nvPr>
            <p:ph type="title"/>
          </p:nvPr>
        </p:nvSpPr>
        <p:spPr>
          <a:xfrm>
            <a:off x="838200" y="365126"/>
            <a:ext cx="10515600" cy="1077176"/>
          </a:xfrm>
        </p:spPr>
        <p:txBody>
          <a:bodyPr/>
          <a:lstStyle/>
          <a:p>
            <a:pPr algn="ctr"/>
            <a:r>
              <a:rPr lang="en-IN" dirty="0"/>
              <a:t>BRSR CORE ASSURANCE SERVICES</a:t>
            </a:r>
          </a:p>
        </p:txBody>
      </p:sp>
      <p:sp>
        <p:nvSpPr>
          <p:cNvPr id="3" name="Content Placeholder 2">
            <a:extLst>
              <a:ext uri="{FF2B5EF4-FFF2-40B4-BE49-F238E27FC236}">
                <a16:creationId xmlns:a16="http://schemas.microsoft.com/office/drawing/2014/main" xmlns="" id="{10D3887E-DD02-E7F0-8980-2DE09A25A6DE}"/>
              </a:ext>
            </a:extLst>
          </p:cNvPr>
          <p:cNvSpPr>
            <a:spLocks noGrp="1"/>
          </p:cNvSpPr>
          <p:nvPr>
            <p:ph idx="1"/>
          </p:nvPr>
        </p:nvSpPr>
        <p:spPr/>
        <p:txBody>
          <a:bodyPr/>
          <a:lstStyle/>
          <a:p>
            <a:r>
              <a:rPr lang="en-IN" dirty="0"/>
              <a:t>Flexible need-based multi-disciplinary team to offer assurance services</a:t>
            </a:r>
          </a:p>
          <a:p>
            <a:r>
              <a:rPr lang="en-IN" dirty="0"/>
              <a:t>Mandatory reasonable assurance for BRSR Core with respect to Top 150 listed </a:t>
            </a:r>
            <a:r>
              <a:rPr lang="en-IN"/>
              <a:t>entities </a:t>
            </a:r>
            <a:endParaRPr lang="en-IN" dirty="0"/>
          </a:p>
          <a:p>
            <a:r>
              <a:rPr lang="en-IN" dirty="0"/>
              <a:t>Mandatory reasonable assurance for BRSR Core with respect to Top 250 listed entities for FY 2024-25 and onwards</a:t>
            </a:r>
          </a:p>
          <a:p>
            <a:r>
              <a:rPr lang="en-IN" dirty="0"/>
              <a:t>Voluntary limited assurance for BRSR Core with respect to remaining listed entities</a:t>
            </a:r>
          </a:p>
        </p:txBody>
      </p:sp>
      <p:sp>
        <p:nvSpPr>
          <p:cNvPr id="4" name="Slide Number Placeholder 3">
            <a:extLst>
              <a:ext uri="{FF2B5EF4-FFF2-40B4-BE49-F238E27FC236}">
                <a16:creationId xmlns:a16="http://schemas.microsoft.com/office/drawing/2014/main" xmlns="" id="{8547F72B-19EF-7617-5E83-F7F54B6654EF}"/>
              </a:ext>
            </a:extLst>
          </p:cNvPr>
          <p:cNvSpPr>
            <a:spLocks noGrp="1"/>
          </p:cNvSpPr>
          <p:nvPr>
            <p:ph type="sldNum" sz="quarter" idx="12"/>
          </p:nvPr>
        </p:nvSpPr>
        <p:spPr/>
        <p:txBody>
          <a:bodyPr/>
          <a:lstStyle/>
          <a:p>
            <a:fld id="{B824ACC9-2D37-420A-8C2C-B2DE8AA43397}" type="slidenum">
              <a:rPr lang="en-IN" smtClean="0"/>
              <a:pPr/>
              <a:t>89</a:t>
            </a:fld>
            <a:endParaRPr lang="en-IN"/>
          </a:p>
        </p:txBody>
      </p:sp>
    </p:spTree>
    <p:extLst>
      <p:ext uri="{BB962C8B-B14F-4D97-AF65-F5344CB8AC3E}">
        <p14:creationId xmlns:p14="http://schemas.microsoft.com/office/powerpoint/2010/main" xmlns="" val="10899571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79D5F-C704-CA4E-FA08-8CCD3F713AF1}"/>
              </a:ext>
            </a:extLst>
          </p:cNvPr>
          <p:cNvSpPr>
            <a:spLocks noGrp="1"/>
          </p:cNvSpPr>
          <p:nvPr>
            <p:ph type="title"/>
          </p:nvPr>
        </p:nvSpPr>
        <p:spPr>
          <a:xfrm>
            <a:off x="838200" y="365126"/>
            <a:ext cx="10515600" cy="794371"/>
          </a:xfrm>
        </p:spPr>
        <p:txBody>
          <a:bodyPr/>
          <a:lstStyle/>
          <a:p>
            <a:r>
              <a:rPr lang="en-IN" b="1" dirty="0"/>
              <a:t>Sustainable Development</a:t>
            </a:r>
          </a:p>
        </p:txBody>
      </p:sp>
      <p:sp>
        <p:nvSpPr>
          <p:cNvPr id="3" name="Content Placeholder 2">
            <a:extLst>
              <a:ext uri="{FF2B5EF4-FFF2-40B4-BE49-F238E27FC236}">
                <a16:creationId xmlns:a16="http://schemas.microsoft.com/office/drawing/2014/main" xmlns="" id="{A3D7AF77-EE1B-395E-FE51-1C672846F34C}"/>
              </a:ext>
            </a:extLst>
          </p:cNvPr>
          <p:cNvSpPr>
            <a:spLocks noGrp="1"/>
          </p:cNvSpPr>
          <p:nvPr>
            <p:ph idx="1"/>
          </p:nvPr>
        </p:nvSpPr>
        <p:spPr>
          <a:xfrm>
            <a:off x="838200" y="1593130"/>
            <a:ext cx="10515600" cy="4583833"/>
          </a:xfrm>
        </p:spPr>
        <p:txBody>
          <a:bodyPr>
            <a:normAutofit lnSpcReduction="10000"/>
          </a:bodyPr>
          <a:lstStyle/>
          <a:p>
            <a:r>
              <a:rPr lang="en-IN" dirty="0"/>
              <a:t>Simple concept but difficult to implement considering diverse viewpoint of stakeholders</a:t>
            </a:r>
          </a:p>
          <a:p>
            <a:r>
              <a:rPr lang="en-IN" dirty="0"/>
              <a:t>Four Components:</a:t>
            </a:r>
          </a:p>
          <a:p>
            <a:pPr lvl="1">
              <a:buFont typeface="Wingdings" panose="05000000000000000000" pitchFamily="2" charset="2"/>
              <a:buChar char="ü"/>
            </a:pPr>
            <a:r>
              <a:rPr lang="en-IN" dirty="0"/>
              <a:t>Economics</a:t>
            </a:r>
          </a:p>
          <a:p>
            <a:pPr lvl="1">
              <a:buFont typeface="Wingdings" panose="05000000000000000000" pitchFamily="2" charset="2"/>
              <a:buChar char="ü"/>
            </a:pPr>
            <a:r>
              <a:rPr lang="en-IN" dirty="0"/>
              <a:t>Environment</a:t>
            </a:r>
          </a:p>
          <a:p>
            <a:pPr lvl="1">
              <a:buFont typeface="Wingdings" panose="05000000000000000000" pitchFamily="2" charset="2"/>
              <a:buChar char="ü"/>
            </a:pPr>
            <a:r>
              <a:rPr lang="en-IN" dirty="0"/>
              <a:t>Society</a:t>
            </a:r>
          </a:p>
          <a:p>
            <a:pPr lvl="1">
              <a:buFont typeface="Wingdings" panose="05000000000000000000" pitchFamily="2" charset="2"/>
              <a:buChar char="ü"/>
            </a:pPr>
            <a:r>
              <a:rPr lang="en-IN" dirty="0"/>
              <a:t>Governance</a:t>
            </a:r>
          </a:p>
          <a:p>
            <a:r>
              <a:rPr lang="en-GB" sz="2600" b="1" i="1" dirty="0">
                <a:solidFill>
                  <a:srgbClr val="333333"/>
                </a:solidFill>
                <a:effectLst/>
                <a:highlight>
                  <a:srgbClr val="FFFFFF"/>
                </a:highlight>
              </a:rPr>
              <a:t>“Sustainable development refers to a mode of human development in which resource use aims to meet human needs while preserving the environment so that these needs can be met not only in the present, but also for the generations to come.” - </a:t>
            </a:r>
            <a:r>
              <a:rPr lang="en-GB" sz="2600" b="1" i="1" dirty="0" err="1">
                <a:solidFill>
                  <a:srgbClr val="333333"/>
                </a:solidFill>
                <a:effectLst/>
                <a:highlight>
                  <a:srgbClr val="FFFFFF"/>
                </a:highlight>
              </a:rPr>
              <a:t>Dr.</a:t>
            </a:r>
            <a:r>
              <a:rPr lang="en-GB" sz="2600" b="1" i="1" dirty="0">
                <a:solidFill>
                  <a:srgbClr val="333333"/>
                </a:solidFill>
                <a:effectLst/>
                <a:highlight>
                  <a:srgbClr val="FFFFFF"/>
                </a:highlight>
              </a:rPr>
              <a:t> APJ Abdul Kalam, former President of India as a Chief Guest in CSR Summit-cum-Awards in 2012</a:t>
            </a:r>
            <a:endParaRPr lang="en-IN" sz="2600" dirty="0"/>
          </a:p>
        </p:txBody>
      </p:sp>
      <p:sp>
        <p:nvSpPr>
          <p:cNvPr id="4" name="Footer Placeholder 3">
            <a:extLst>
              <a:ext uri="{FF2B5EF4-FFF2-40B4-BE49-F238E27FC236}">
                <a16:creationId xmlns:a16="http://schemas.microsoft.com/office/drawing/2014/main" xmlns="" id="{A0318FDD-1F2F-66E3-3181-8683DA6E3B4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CD2CFF11-0E13-3F9A-B36C-BADB929524BB}"/>
              </a:ext>
            </a:extLst>
          </p:cNvPr>
          <p:cNvSpPr>
            <a:spLocks noGrp="1"/>
          </p:cNvSpPr>
          <p:nvPr>
            <p:ph type="sldNum" sz="quarter" idx="12"/>
          </p:nvPr>
        </p:nvSpPr>
        <p:spPr/>
        <p:txBody>
          <a:bodyPr/>
          <a:lstStyle/>
          <a:p>
            <a:fld id="{B824ACC9-2D37-420A-8C2C-B2DE8AA43397}" type="slidenum">
              <a:rPr lang="en-IN" smtClean="0"/>
              <a:pPr/>
              <a:t>9</a:t>
            </a:fld>
            <a:endParaRPr lang="en-IN"/>
          </a:p>
        </p:txBody>
      </p:sp>
    </p:spTree>
    <p:extLst>
      <p:ext uri="{BB962C8B-B14F-4D97-AF65-F5344CB8AC3E}">
        <p14:creationId xmlns:p14="http://schemas.microsoft.com/office/powerpoint/2010/main" xmlns="" val="3666348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357460"/>
            <a:ext cx="9720073" cy="4506012"/>
          </a:xfrm>
          <a:solidFill>
            <a:srgbClr val="4472C4"/>
          </a:solidFill>
          <a:ln>
            <a:solidFill>
              <a:schemeClr val="accent1"/>
            </a:solidFill>
          </a:ln>
        </p:spPr>
        <p:txBody>
          <a:bodyPr>
            <a:normAutofit/>
          </a:bodyPr>
          <a:lstStyle/>
          <a:p>
            <a:pPr marL="0" indent="0">
              <a:buNone/>
            </a:pPr>
            <a:endParaRPr lang="en-US" sz="4000" dirty="0"/>
          </a:p>
          <a:p>
            <a:endParaRPr lang="en-US" sz="4000" dirty="0"/>
          </a:p>
          <a:p>
            <a:pPr marL="0" indent="0" algn="ctr">
              <a:buNone/>
            </a:pPr>
            <a:endParaRPr lang="en-US" sz="4000" dirty="0"/>
          </a:p>
          <a:p>
            <a:pPr marL="0" indent="0" algn="ctr">
              <a:buNone/>
            </a:pPr>
            <a:r>
              <a:rPr lang="en-US" sz="4000" dirty="0"/>
              <a:t>HOW WE CAN ASSIST FOR BRSR</a:t>
            </a:r>
          </a:p>
          <a:p>
            <a:endParaRPr lang="en-US" sz="2600" dirty="0"/>
          </a:p>
          <a:p>
            <a:pPr marL="0" indent="0">
              <a:buNone/>
            </a:pPr>
            <a:r>
              <a:rPr lang="en-US" dirty="0"/>
              <a:t>   </a:t>
            </a:r>
          </a:p>
          <a:p>
            <a:endParaRPr lang="en-IN" sz="2000" dirty="0"/>
          </a:p>
        </p:txBody>
      </p:sp>
    </p:spTree>
    <p:extLst>
      <p:ext uri="{BB962C8B-B14F-4D97-AF65-F5344CB8AC3E}">
        <p14:creationId xmlns:p14="http://schemas.microsoft.com/office/powerpoint/2010/main" xmlns="" val="7868140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9ABAD9-2BE2-4B75-96F0-7B6EB9806DA5}"/>
              </a:ext>
            </a:extLst>
          </p:cNvPr>
          <p:cNvSpPr>
            <a:spLocks noGrp="1"/>
          </p:cNvSpPr>
          <p:nvPr>
            <p:ph type="title"/>
          </p:nvPr>
        </p:nvSpPr>
        <p:spPr>
          <a:xfrm>
            <a:off x="838200" y="1881051"/>
            <a:ext cx="10515600" cy="3283131"/>
          </a:xfrm>
          <a:solidFill>
            <a:schemeClr val="accent6"/>
          </a:solidFill>
        </p:spPr>
        <p:txBody>
          <a:bodyPr>
            <a:normAutofit/>
          </a:bodyPr>
          <a:lstStyle/>
          <a:p>
            <a:pPr algn="ctr"/>
            <a:r>
              <a:rPr lang="en-IN" sz="7000" dirty="0"/>
              <a:t>THANK YOU</a:t>
            </a:r>
          </a:p>
        </p:txBody>
      </p:sp>
    </p:spTree>
    <p:extLst>
      <p:ext uri="{BB962C8B-B14F-4D97-AF65-F5344CB8AC3E}">
        <p14:creationId xmlns:p14="http://schemas.microsoft.com/office/powerpoint/2010/main" xmlns="" val="30541925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5008</TotalTime>
  <Words>7403</Words>
  <Application>Microsoft Office PowerPoint</Application>
  <PresentationFormat>Custom</PresentationFormat>
  <Paragraphs>1238</Paragraphs>
  <Slides>91</Slides>
  <Notes>0</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Office Theme</vt:lpstr>
      <vt:lpstr>     PRESENTATION ON ESG &amp; BRSR –  OPPORTUNITIES FOR CMAs  FOR SIRC OF ICMAI   JANUARY 8, 2025</vt:lpstr>
      <vt:lpstr>Slide 2</vt:lpstr>
      <vt:lpstr>SCOPE, GAMUT AND CONCERNS OF ESG</vt:lpstr>
      <vt:lpstr>TRIPLE BOTTOM LINE (TBL) ACCOUNTING </vt:lpstr>
      <vt:lpstr>TRIPLE BOTTOM LINE (TBL) ACCOUNTING</vt:lpstr>
      <vt:lpstr>SUSTAINABILITY CONCEPTS</vt:lpstr>
      <vt:lpstr>TBL v ESG v SUSTAINABILITY</vt:lpstr>
      <vt:lpstr>Four Pillars of Sustainability</vt:lpstr>
      <vt:lpstr>Sustainable Development</vt:lpstr>
      <vt:lpstr>Economic Sustainability</vt:lpstr>
      <vt:lpstr>Sustainability – A balancing act</vt:lpstr>
      <vt:lpstr>B CLEAR IN ESG PERSPECTIVE</vt:lpstr>
      <vt:lpstr>Provisions in Indian Constitution</vt:lpstr>
      <vt:lpstr>DUTY OF COMPANY DIRECTOR (COMPANIES ACT, 2013)</vt:lpstr>
      <vt:lpstr>ESG – THE PATHWAY TO SDG’S</vt:lpstr>
      <vt:lpstr>COP 26 – What was agreed</vt:lpstr>
      <vt:lpstr>India and COP26</vt:lpstr>
      <vt:lpstr>Net Zero (Carbon Neutrality)</vt:lpstr>
      <vt:lpstr>Ethanol Blending</vt:lpstr>
      <vt:lpstr>THE 17 SDG’S</vt:lpstr>
      <vt:lpstr>GLOBAL ACHIEVEMENT OF SDG’S - 2024</vt:lpstr>
      <vt:lpstr>INDIA’S PROGRESS IN SDG’S – SDG INDIA INDEX 2023-24 </vt:lpstr>
      <vt:lpstr>The Gaps in Progress – SDG Targets</vt:lpstr>
      <vt:lpstr>Closing the gap – SDG targets</vt:lpstr>
      <vt:lpstr>Green Bonds - for climate change </vt:lpstr>
      <vt:lpstr> LIFE CYCLE ASSESSMENT, CIRCULAR ECONOMY &amp; ESG MATURITY</vt:lpstr>
      <vt:lpstr>Product Life Cycle Concept</vt:lpstr>
      <vt:lpstr>What is Life Cycle Assessment (LCA)</vt:lpstr>
      <vt:lpstr>Life Cycle Assessment – ESG Concept</vt:lpstr>
      <vt:lpstr>Stages in Product Life Cycle – ESG Perspective</vt:lpstr>
      <vt:lpstr>Product Life Cycle - Manufacturing</vt:lpstr>
      <vt:lpstr>Adding Sustainability to Product Life Cycle</vt:lpstr>
      <vt:lpstr>Stages in Life Cycle Assessment (LCA)</vt:lpstr>
      <vt:lpstr>Life Cycle Analysis (LCA) of a Mobile</vt:lpstr>
      <vt:lpstr>Uses of Life Cycle Assessment (LCA)</vt:lpstr>
      <vt:lpstr>CIRCULAR ECONOMY</vt:lpstr>
      <vt:lpstr>Problem with the linear economy</vt:lpstr>
      <vt:lpstr>Planetary boundaries crossed</vt:lpstr>
      <vt:lpstr>Concept of Circular Economy (CE) </vt:lpstr>
      <vt:lpstr>Three Principles on which CE is based</vt:lpstr>
      <vt:lpstr>Benefits of CE</vt:lpstr>
      <vt:lpstr>CE connection with LCA</vt:lpstr>
      <vt:lpstr>ESG MATURITY </vt:lpstr>
      <vt:lpstr>Phases of ESG Maturity </vt:lpstr>
      <vt:lpstr>             BUSINESS RESPONSIBILITY &amp; SUSTAINABILITY REPORTING (BRSR)</vt:lpstr>
      <vt:lpstr>Significant Benefits – BRSR &amp; ESG</vt:lpstr>
      <vt:lpstr>BACKGROUND OF BRSR</vt:lpstr>
      <vt:lpstr>BACKGROUND – BRR AND BRSR (Continued)</vt:lpstr>
      <vt:lpstr>FORMAT OF BRSR REPORT</vt:lpstr>
      <vt:lpstr>Section A – General Disclosures</vt:lpstr>
      <vt:lpstr>Section A – General Disclosures (Continued)</vt:lpstr>
      <vt:lpstr>Section A – General Disclosures (Continued)</vt:lpstr>
      <vt:lpstr>SECTION B – MANAGEMENT AND PROCESS DISCLOSURES </vt:lpstr>
      <vt:lpstr>SECTION B – MANAGEMENT AND PROCESS DISCLOSURES (CONTD.) </vt:lpstr>
      <vt:lpstr>SECTION B – MANAGEMENT AND PROCESS DISCLOSURES (CONTD.) </vt:lpstr>
      <vt:lpstr>SECTION B – MANAGEMENT AND PROCESS DISCLOSURES (CONTD.) </vt:lpstr>
      <vt:lpstr>        THE NINE PRINCIPLES AND MAPPING WITH THE SDGs </vt:lpstr>
      <vt:lpstr>THE NINE PRINCIPLES</vt:lpstr>
      <vt:lpstr>Mapping of SDGs with Principles</vt:lpstr>
      <vt:lpstr>Mapping of SDGs with Principles (Continued)</vt:lpstr>
      <vt:lpstr>Mapping of SDGs with Principles (Continued)</vt:lpstr>
      <vt:lpstr>PRINCIPLE-WISE PERFORMANCE DISCLOSURES</vt:lpstr>
      <vt:lpstr>Data Points in BRSR</vt:lpstr>
      <vt:lpstr>Data Points – 9 BRSR Principles</vt:lpstr>
      <vt:lpstr>Implementation of BRSR – Skillsets for Directors</vt:lpstr>
      <vt:lpstr>Implementation of  BRSR – Role of CMAs</vt:lpstr>
      <vt:lpstr> COMPLIANCE FRAMEWORK</vt:lpstr>
      <vt:lpstr>Regulation 34 of SEBI LODR</vt:lpstr>
      <vt:lpstr>Implementation of new framework</vt:lpstr>
      <vt:lpstr>ESG Disclosures for Value Chain</vt:lpstr>
      <vt:lpstr>BRSR Core Assurance</vt:lpstr>
      <vt:lpstr>Limited v Reasonable Assurance</vt:lpstr>
      <vt:lpstr>Assurance Standard</vt:lpstr>
      <vt:lpstr>Role of Audit Committee</vt:lpstr>
      <vt:lpstr>Double Materiality</vt:lpstr>
      <vt:lpstr>Format of BRSR Core – ESG Attributes</vt:lpstr>
      <vt:lpstr>Format of BRSR Core –ESG Attributes    (Contd.)</vt:lpstr>
      <vt:lpstr>BANKING AND FINANCE SECTOR </vt:lpstr>
      <vt:lpstr>BANKS AND FINANCE SECTOR ENTITIES IN TOP 1000</vt:lpstr>
      <vt:lpstr>Comparison of Banks – General Information</vt:lpstr>
      <vt:lpstr>Comparison of Banks – Principle 6 Information</vt:lpstr>
      <vt:lpstr>Comparison of Banks – Select KPI  Other than Principle 6 Information</vt:lpstr>
      <vt:lpstr>Comparison of Banks – Select KPI  Other than Principle 6 Information (Contd.)</vt:lpstr>
      <vt:lpstr>ILLUSTRATIVE COMPARISON 2024 V 2023 SUN PHARMACEUTICALS LIMITED RANK 15: BSE MARKET CAP AS AT 31.03.2024 SOME CORE ESG KPIs</vt:lpstr>
      <vt:lpstr>Principle 6 Information – 2024 v 2023</vt:lpstr>
      <vt:lpstr>Other than Principle 6 Information – 2024 v 2023</vt:lpstr>
      <vt:lpstr>Slide 87</vt:lpstr>
      <vt:lpstr>Advisory Services – BRSR related</vt:lpstr>
      <vt:lpstr>BRSR CORE ASSURANCE SERVICES</vt:lpstr>
      <vt:lpstr>Slide 90</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ESG AND BRSR  FOR ICSI – CCGRT &amp; NAVI MUMBAI CHAPTER  JUNE 25, 2022</dc:title>
  <dc:creator>Sekar Ananthanarayan</dc:creator>
  <cp:lastModifiedBy>superindent</cp:lastModifiedBy>
  <cp:revision>157</cp:revision>
  <cp:lastPrinted>2023-09-09T04:44:04Z</cp:lastPrinted>
  <dcterms:created xsi:type="dcterms:W3CDTF">2022-06-19T05:00:53Z</dcterms:created>
  <dcterms:modified xsi:type="dcterms:W3CDTF">2025-01-08T05:04:19Z</dcterms:modified>
</cp:coreProperties>
</file>